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2"/>
    <p:sldId id="257" r:id="rId3"/>
    <p:sldId id="259" r:id="rId4"/>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E44F36-9B26-1446-B544-41519B681B0E}" name="Walter D. Brewer" initials="WB" userId="S::wbrewer@texasagriculture.gov::af65531a-eafe-42c1-83ee-5b52fe894975" providerId="AD"/>
  <p188:author id="{0DC607BE-24D2-658B-F010-4B80EF83E6B5}" name="Melinda Nguyen" initials="MN" userId="S::mnguyen@texasagriculture.gov::bce4ca0f-52db-450c-9f87-758800d660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3693"/>
    <a:srgbClr val="59C9EB"/>
    <a:srgbClr val="F19B2C"/>
    <a:srgbClr val="876DB4"/>
    <a:srgbClr val="F15A3A"/>
    <a:srgbClr val="F47E70"/>
    <a:srgbClr val="3EA47C"/>
    <a:srgbClr val="6BBEC2"/>
    <a:srgbClr val="F9767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92" y="7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900" b="0" i="0">
                <a:solidFill>
                  <a:srgbClr val="3AC1C9"/>
                </a:solidFill>
                <a:latin typeface="Rockwell"/>
                <a:cs typeface="Rockwell"/>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200" b="0" i="0">
                <a:solidFill>
                  <a:srgbClr val="171616"/>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E9E9EB"/>
                </a:solidFill>
                <a:latin typeface="Arial"/>
                <a:cs typeface="Arial"/>
              </a:defRPr>
            </a:lvl1p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5" name="Holder 5"/>
          <p:cNvSpPr>
            <a:spLocks noGrp="1"/>
          </p:cNvSpPr>
          <p:nvPr>
            <p:ph type="dt" sz="half" idx="6"/>
          </p:nvPr>
        </p:nvSpPr>
        <p:spPr/>
        <p:txBody>
          <a:bodyPr lIns="0" tIns="0" rIns="0" bIns="0"/>
          <a:lstStyle>
            <a:lvl1pPr>
              <a:defRPr sz="900" b="0" i="0">
                <a:solidFill>
                  <a:srgbClr val="E9E9EB"/>
                </a:solidFill>
                <a:latin typeface="Arial"/>
                <a:cs typeface="Arial"/>
              </a:defRPr>
            </a:lvl1p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3AC1C9"/>
                </a:solidFill>
                <a:latin typeface="Rockwell"/>
                <a:cs typeface="Rockwell"/>
              </a:defRPr>
            </a:lvl1pPr>
          </a:lstStyle>
          <a:p>
            <a:endParaRPr/>
          </a:p>
        </p:txBody>
      </p:sp>
      <p:sp>
        <p:nvSpPr>
          <p:cNvPr id="3" name="Holder 3"/>
          <p:cNvSpPr>
            <a:spLocks noGrp="1"/>
          </p:cNvSpPr>
          <p:nvPr>
            <p:ph type="body" idx="1"/>
          </p:nvPr>
        </p:nvSpPr>
        <p:spPr/>
        <p:txBody>
          <a:bodyPr lIns="0" tIns="0" rIns="0" bIns="0"/>
          <a:lstStyle>
            <a:lvl1pPr>
              <a:defRPr sz="1200" b="0" i="0">
                <a:solidFill>
                  <a:srgbClr val="171616"/>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E9E9EB"/>
                </a:solidFill>
                <a:latin typeface="Arial"/>
                <a:cs typeface="Arial"/>
              </a:defRPr>
            </a:lvl1p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5" name="Holder 5"/>
          <p:cNvSpPr>
            <a:spLocks noGrp="1"/>
          </p:cNvSpPr>
          <p:nvPr>
            <p:ph type="dt" sz="half" idx="6"/>
          </p:nvPr>
        </p:nvSpPr>
        <p:spPr/>
        <p:txBody>
          <a:bodyPr lIns="0" tIns="0" rIns="0" bIns="0"/>
          <a:lstStyle>
            <a:lvl1pPr>
              <a:defRPr sz="900" b="0" i="0">
                <a:solidFill>
                  <a:srgbClr val="E9E9EB"/>
                </a:solidFill>
                <a:latin typeface="Arial"/>
                <a:cs typeface="Arial"/>
              </a:defRPr>
            </a:lvl1p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3AC1C9"/>
                </a:solidFill>
                <a:latin typeface="Rockwell"/>
                <a:cs typeface="Rockwel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E9E9EB"/>
                </a:solidFill>
                <a:latin typeface="Arial"/>
                <a:cs typeface="Arial"/>
              </a:defRPr>
            </a:lvl1p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6" name="Holder 6"/>
          <p:cNvSpPr>
            <a:spLocks noGrp="1"/>
          </p:cNvSpPr>
          <p:nvPr>
            <p:ph type="dt" sz="half" idx="6"/>
          </p:nvPr>
        </p:nvSpPr>
        <p:spPr/>
        <p:txBody>
          <a:bodyPr lIns="0" tIns="0" rIns="0" bIns="0"/>
          <a:lstStyle>
            <a:lvl1pPr>
              <a:defRPr sz="900" b="0" i="0">
                <a:solidFill>
                  <a:srgbClr val="E9E9EB"/>
                </a:solidFill>
                <a:latin typeface="Arial"/>
                <a:cs typeface="Arial"/>
              </a:defRPr>
            </a:lvl1p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3AC1C9"/>
                </a:solidFill>
                <a:latin typeface="Rockwell"/>
                <a:cs typeface="Rockwell"/>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E9E9EB"/>
                </a:solidFill>
                <a:latin typeface="Arial"/>
                <a:cs typeface="Arial"/>
              </a:defRPr>
            </a:lvl1p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4" name="Holder 4"/>
          <p:cNvSpPr>
            <a:spLocks noGrp="1"/>
          </p:cNvSpPr>
          <p:nvPr>
            <p:ph type="dt" sz="half" idx="6"/>
          </p:nvPr>
        </p:nvSpPr>
        <p:spPr/>
        <p:txBody>
          <a:bodyPr lIns="0" tIns="0" rIns="0" bIns="0"/>
          <a:lstStyle>
            <a:lvl1pPr>
              <a:defRPr sz="900" b="0" i="0">
                <a:solidFill>
                  <a:srgbClr val="E9E9EB"/>
                </a:solidFill>
                <a:latin typeface="Arial"/>
                <a:cs typeface="Arial"/>
              </a:defRPr>
            </a:lvl1p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E9E9EB"/>
                </a:solidFill>
                <a:latin typeface="Arial"/>
                <a:cs typeface="Arial"/>
              </a:defRPr>
            </a:lvl1p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3" name="Holder 3"/>
          <p:cNvSpPr>
            <a:spLocks noGrp="1"/>
          </p:cNvSpPr>
          <p:nvPr>
            <p:ph type="dt" sz="half" idx="6"/>
          </p:nvPr>
        </p:nvSpPr>
        <p:spPr/>
        <p:txBody>
          <a:bodyPr lIns="0" tIns="0" rIns="0" bIns="0"/>
          <a:lstStyle>
            <a:lvl1pPr>
              <a:defRPr sz="900" b="0" i="0">
                <a:solidFill>
                  <a:srgbClr val="E9E9EB"/>
                </a:solidFill>
                <a:latin typeface="Arial"/>
                <a:cs typeface="Arial"/>
              </a:defRPr>
            </a:lvl1p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92569" y="217999"/>
            <a:ext cx="4162328" cy="730418"/>
          </a:xfrm>
          <a:prstGeom prst="rect">
            <a:avLst/>
          </a:prstGeom>
        </p:spPr>
        <p:txBody>
          <a:bodyPr wrap="square" lIns="0" tIns="0" rIns="0" bIns="0">
            <a:spAutoFit/>
          </a:bodyPr>
          <a:lstStyle>
            <a:lvl1pPr>
              <a:defRPr sz="3900" b="0" i="0">
                <a:solidFill>
                  <a:srgbClr val="3AC1C9"/>
                </a:solidFill>
                <a:latin typeface="Rockwell"/>
                <a:cs typeface="Rockwell"/>
              </a:defRPr>
            </a:lvl1pPr>
          </a:lstStyle>
          <a:p>
            <a:endParaRPr/>
          </a:p>
        </p:txBody>
      </p:sp>
      <p:sp>
        <p:nvSpPr>
          <p:cNvPr id="3" name="Holder 3"/>
          <p:cNvSpPr>
            <a:spLocks noGrp="1"/>
          </p:cNvSpPr>
          <p:nvPr>
            <p:ph type="body" idx="1"/>
          </p:nvPr>
        </p:nvSpPr>
        <p:spPr>
          <a:xfrm>
            <a:off x="855614" y="2030786"/>
            <a:ext cx="6266180" cy="5483225"/>
          </a:xfrm>
          <a:prstGeom prst="rect">
            <a:avLst/>
          </a:prstGeom>
        </p:spPr>
        <p:txBody>
          <a:bodyPr wrap="square" lIns="0" tIns="0" rIns="0" bIns="0">
            <a:spAutoFit/>
          </a:bodyPr>
          <a:lstStyle>
            <a:lvl1pPr>
              <a:defRPr sz="1200" b="0" i="0">
                <a:solidFill>
                  <a:srgbClr val="171616"/>
                </a:solidFill>
                <a:latin typeface="Arial Narrow"/>
                <a:cs typeface="Arial Narrow"/>
              </a:defRPr>
            </a:lvl1pPr>
          </a:lstStyle>
          <a:p>
            <a:endParaRPr/>
          </a:p>
        </p:txBody>
      </p:sp>
      <p:sp>
        <p:nvSpPr>
          <p:cNvPr id="4" name="Holder 4"/>
          <p:cNvSpPr>
            <a:spLocks noGrp="1"/>
          </p:cNvSpPr>
          <p:nvPr>
            <p:ph type="ftr" sz="quarter" idx="5"/>
          </p:nvPr>
        </p:nvSpPr>
        <p:spPr>
          <a:xfrm>
            <a:off x="262754" y="9623207"/>
            <a:ext cx="1398905" cy="290829"/>
          </a:xfrm>
          <a:prstGeom prst="rect">
            <a:avLst/>
          </a:prstGeom>
        </p:spPr>
        <p:txBody>
          <a:bodyPr wrap="square" lIns="0" tIns="0" rIns="0" bIns="0">
            <a:spAutoFit/>
          </a:bodyPr>
          <a:lstStyle>
            <a:lvl1pPr>
              <a:defRPr sz="900" b="0" i="0">
                <a:solidFill>
                  <a:srgbClr val="E9E9EB"/>
                </a:solidFill>
                <a:latin typeface="Arial"/>
                <a:cs typeface="Arial"/>
              </a:defRPr>
            </a:lvl1p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5" name="Holder 5"/>
          <p:cNvSpPr>
            <a:spLocks noGrp="1"/>
          </p:cNvSpPr>
          <p:nvPr>
            <p:ph type="dt" sz="half" idx="6"/>
          </p:nvPr>
        </p:nvSpPr>
        <p:spPr>
          <a:xfrm>
            <a:off x="1518225" y="9290708"/>
            <a:ext cx="4551680" cy="290829"/>
          </a:xfrm>
          <a:prstGeom prst="rect">
            <a:avLst/>
          </a:prstGeom>
        </p:spPr>
        <p:txBody>
          <a:bodyPr wrap="square" lIns="0" tIns="0" rIns="0" bIns="0">
            <a:spAutoFit/>
          </a:bodyPr>
          <a:lstStyle>
            <a:lvl1pPr>
              <a:defRPr sz="900" b="0" i="0">
                <a:solidFill>
                  <a:srgbClr val="E9E9EB"/>
                </a:solidFill>
                <a:latin typeface="Arial"/>
                <a:cs typeface="Arial"/>
              </a:defRPr>
            </a:lvl1p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texasagriculture.gov/" TargetMode="External"/><Relationship Id="rId18" Type="http://schemas.openxmlformats.org/officeDocument/2006/relationships/image" Target="../media/image9.png"/><Relationship Id="rId3" Type="http://schemas.openxmlformats.org/officeDocument/2006/relationships/hyperlink" Target="https://www.facebook.com/TexasDepartmentofAgriculture/" TargetMode="External"/><Relationship Id="rId21" Type="http://schemas.openxmlformats.org/officeDocument/2006/relationships/image" Target="../media/image12.png"/><Relationship Id="rId7" Type="http://schemas.openxmlformats.org/officeDocument/2006/relationships/hyperlink" Target="https://twitter.com/TexasDeptofAg?ref_src=twsrc%5Egoogle%7Ctwcamp%5Eserp%7Ctwgr%5Eauthor" TargetMode="External"/><Relationship Id="rId12" Type="http://schemas.openxmlformats.org/officeDocument/2006/relationships/image" Target="../media/image6.png"/><Relationship Id="rId17" Type="http://schemas.openxmlformats.org/officeDocument/2006/relationships/image" Target="../media/image8.png"/><Relationship Id="rId2" Type="http://schemas.openxmlformats.org/officeDocument/2006/relationships/image" Target="../media/image1.jpeg"/><Relationship Id="rId16" Type="http://schemas.openxmlformats.org/officeDocument/2006/relationships/hyperlink" Target="http://www.SquareMeals.org/" TargetMode="External"/><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s://squaremeals.org/" TargetMode="External"/><Relationship Id="rId5" Type="http://schemas.openxmlformats.org/officeDocument/2006/relationships/hyperlink" Target="https://www.instagram.com/texasagriculture/?hl=en" TargetMode="External"/><Relationship Id="rId15" Type="http://schemas.openxmlformats.org/officeDocument/2006/relationships/hyperlink" Target="https://www.fns.usda.gov/cr/fns-nondiscrimination-statement" TargetMode="External"/><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https://www.youtube.com/channel/UC8e-ZfjMoig2DWArJq1wRpQ" TargetMode="External"/><Relationship Id="rId14" Type="http://schemas.openxmlformats.org/officeDocument/2006/relationships/image" Target="../media/image7.png"/><Relationship Id="rId22"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channel/UC8e-ZfjMoig2DWArJq1wRpQ" TargetMode="External"/><Relationship Id="rId13" Type="http://schemas.openxmlformats.org/officeDocument/2006/relationships/image" Target="../media/image7.png"/><Relationship Id="rId1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www.texasagriculture.gov/" TargetMode="External"/><Relationship Id="rId17" Type="http://schemas.openxmlformats.org/officeDocument/2006/relationships/image" Target="../media/image15.jpeg"/><Relationship Id="rId2" Type="http://schemas.openxmlformats.org/officeDocument/2006/relationships/hyperlink" Target="https://www.facebook.com/TexasDepartmentofAgriculture/" TargetMode="Externa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twitter.com/TexasDeptofAg?ref_src=twsrc%5Egoogle%7Ctwcamp%5Eserp%7Ctwgr%5Eauthor" TargetMode="Externa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hyperlink" Target="http://www.SquareMeals.org/" TargetMode="External"/><Relationship Id="rId10" Type="http://schemas.openxmlformats.org/officeDocument/2006/relationships/hyperlink" Target="https://squaremeals.org/" TargetMode="External"/><Relationship Id="rId4" Type="http://schemas.openxmlformats.org/officeDocument/2006/relationships/hyperlink" Target="https://www.instagram.com/texasagriculture/?hl=en" TargetMode="External"/><Relationship Id="rId9" Type="http://schemas.openxmlformats.org/officeDocument/2006/relationships/image" Target="../media/image5.png"/><Relationship Id="rId14" Type="http://schemas.openxmlformats.org/officeDocument/2006/relationships/hyperlink" Target="https://www.fns.usda.gov/cr/fns-nondiscrimination-statement"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channel/UC8e-ZfjMoig2DWArJq1wRpQ" TargetMode="External"/><Relationship Id="rId13" Type="http://schemas.openxmlformats.org/officeDocument/2006/relationships/image" Target="../media/image7.png"/><Relationship Id="rId1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www.texasagriculture.gov/" TargetMode="External"/><Relationship Id="rId17" Type="http://schemas.openxmlformats.org/officeDocument/2006/relationships/image" Target="../media/image17.jpeg"/><Relationship Id="rId2" Type="http://schemas.openxmlformats.org/officeDocument/2006/relationships/hyperlink" Target="https://www.facebook.com/TexasDepartmentofAgriculture/" TargetMode="External"/><Relationship Id="rId16" Type="http://schemas.openxmlformats.org/officeDocument/2006/relationships/hyperlink" Target="http://www.squaremeals.org/SBW" TargetMode="External"/><Relationship Id="rId20"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hyperlink" Target="https://twitter.com/TexasDeptofAg?ref_src=twsrc%5Egoogle%7Ctwcamp%5Eserp%7Ctwgr%5Eauthor" TargetMode="Externa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hyperlink" Target="http://www.SquareMeals.org/" TargetMode="External"/><Relationship Id="rId10" Type="http://schemas.openxmlformats.org/officeDocument/2006/relationships/hyperlink" Target="https://squaremeals.org/" TargetMode="External"/><Relationship Id="rId19" Type="http://schemas.openxmlformats.org/officeDocument/2006/relationships/image" Target="../media/image19.jpeg"/><Relationship Id="rId4" Type="http://schemas.openxmlformats.org/officeDocument/2006/relationships/hyperlink" Target="https://www.instagram.com/texasagriculture/?hl=en" TargetMode="External"/><Relationship Id="rId9" Type="http://schemas.openxmlformats.org/officeDocument/2006/relationships/image" Target="../media/image5.png"/><Relationship Id="rId14" Type="http://schemas.openxmlformats.org/officeDocument/2006/relationships/hyperlink" Target="https://www.fns.usda.gov/cr/fns-nondiscrimination-statemen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5FCAD2"/>
        </a:solidFill>
        <a:effectLst/>
      </p:bgPr>
    </p:bg>
    <p:spTree>
      <p:nvGrpSpPr>
        <p:cNvPr id="1" name=""/>
        <p:cNvGrpSpPr/>
        <p:nvPr/>
      </p:nvGrpSpPr>
      <p:grpSpPr>
        <a:xfrm>
          <a:off x="0" y="0"/>
          <a:ext cx="0" cy="0"/>
          <a:chOff x="0" y="0"/>
          <a:chExt cx="0" cy="0"/>
        </a:xfrm>
      </p:grpSpPr>
      <p:pic>
        <p:nvPicPr>
          <p:cNvPr id="22" name="Picture 21" descr="A beach with waves and sand&#10;&#10;Description automatically generated">
            <a:extLst>
              <a:ext uri="{FF2B5EF4-FFF2-40B4-BE49-F238E27FC236}">
                <a16:creationId xmlns:a16="http://schemas.microsoft.com/office/drawing/2014/main" id="{7CF6FF37-B208-C96E-87CA-3F163B169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18"/>
          <a:stretch/>
        </p:blipFill>
        <p:spPr>
          <a:xfrm>
            <a:off x="0" y="0"/>
            <a:ext cx="7772400" cy="8008901"/>
          </a:xfrm>
          <a:prstGeom prst="rect">
            <a:avLst/>
          </a:prstGeom>
        </p:spPr>
      </p:pic>
      <p:sp>
        <p:nvSpPr>
          <p:cNvPr id="23" name="Rectangle: Rounded Corners 22">
            <a:extLst>
              <a:ext uri="{FF2B5EF4-FFF2-40B4-BE49-F238E27FC236}">
                <a16:creationId xmlns:a16="http://schemas.microsoft.com/office/drawing/2014/main" id="{622DAAF2-100A-0D29-638E-6805D17E688A}"/>
              </a:ext>
            </a:extLst>
          </p:cNvPr>
          <p:cNvSpPr/>
          <p:nvPr/>
        </p:nvSpPr>
        <p:spPr>
          <a:xfrm>
            <a:off x="269747" y="1598649"/>
            <a:ext cx="7280147" cy="6486452"/>
          </a:xfrm>
          <a:prstGeom prst="roundRect">
            <a:avLst/>
          </a:prstGeom>
          <a:solidFill>
            <a:srgbClr val="FFFFFF">
              <a:alpha val="87059"/>
            </a:srgb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2548452" y="527432"/>
            <a:ext cx="5347709" cy="997068"/>
          </a:xfrm>
          <a:prstGeom prst="rect">
            <a:avLst/>
          </a:prstGeom>
        </p:spPr>
        <p:txBody>
          <a:bodyPr vert="horz" wrap="square" lIns="0" tIns="12065" rIns="0" bIns="0" rtlCol="0">
            <a:spAutoFit/>
          </a:bodyPr>
          <a:lstStyle/>
          <a:p>
            <a:pPr marL="12700" algn="ctr">
              <a:lnSpc>
                <a:spcPct val="100000"/>
              </a:lnSpc>
              <a:spcBef>
                <a:spcPts val="95"/>
              </a:spcBef>
            </a:pPr>
            <a:r>
              <a:rPr sz="3200" b="1" dirty="0">
                <a:solidFill>
                  <a:srgbClr val="E43693"/>
                </a:solidFill>
                <a:effectLst>
                  <a:glow rad="152400">
                    <a:schemeClr val="bg1">
                      <a:alpha val="85000"/>
                    </a:schemeClr>
                  </a:glow>
                </a:effectLst>
                <a:latin typeface="Arial Black"/>
                <a:cs typeface="Arial Black"/>
              </a:rPr>
              <a:t>Social</a:t>
            </a:r>
            <a:r>
              <a:rPr sz="3200" b="1" spc="-95" dirty="0">
                <a:solidFill>
                  <a:srgbClr val="E43693"/>
                </a:solidFill>
                <a:effectLst>
                  <a:glow rad="152400">
                    <a:schemeClr val="bg1">
                      <a:alpha val="85000"/>
                    </a:schemeClr>
                  </a:glow>
                </a:effectLst>
                <a:latin typeface="Arial Black"/>
                <a:cs typeface="Arial Black"/>
              </a:rPr>
              <a:t> </a:t>
            </a:r>
            <a:r>
              <a:rPr sz="3200" b="1" spc="-10" dirty="0">
                <a:solidFill>
                  <a:srgbClr val="E43693"/>
                </a:solidFill>
                <a:effectLst>
                  <a:glow rad="152400">
                    <a:schemeClr val="bg1">
                      <a:alpha val="85000"/>
                    </a:schemeClr>
                  </a:glow>
                </a:effectLst>
                <a:latin typeface="Arial Black"/>
                <a:cs typeface="Arial Black"/>
              </a:rPr>
              <a:t>Media</a:t>
            </a:r>
            <a:r>
              <a:rPr lang="en-US" sz="3200" b="1" spc="-10" dirty="0">
                <a:solidFill>
                  <a:srgbClr val="E43693"/>
                </a:solidFill>
                <a:effectLst>
                  <a:glow rad="152400">
                    <a:schemeClr val="bg1">
                      <a:alpha val="85000"/>
                    </a:schemeClr>
                  </a:glow>
                </a:effectLst>
                <a:latin typeface="Arial Black"/>
                <a:cs typeface="Arial Black"/>
              </a:rPr>
              <a:t> Assistance Packet</a:t>
            </a:r>
            <a:endParaRPr sz="3200" b="1" dirty="0">
              <a:solidFill>
                <a:srgbClr val="E43693"/>
              </a:solidFill>
              <a:effectLst>
                <a:glow rad="152400">
                  <a:schemeClr val="bg1">
                    <a:alpha val="85000"/>
                  </a:schemeClr>
                </a:glow>
              </a:effectLst>
              <a:latin typeface="Arial Black"/>
              <a:cs typeface="Arial Black"/>
            </a:endParaRPr>
          </a:p>
        </p:txBody>
      </p:sp>
      <p:sp>
        <p:nvSpPr>
          <p:cNvPr id="6" name="object 6"/>
          <p:cNvSpPr txBox="1">
            <a:spLocks noGrp="1"/>
          </p:cNvSpPr>
          <p:nvPr>
            <p:ph type="body" idx="1"/>
          </p:nvPr>
        </p:nvSpPr>
        <p:spPr>
          <a:xfrm>
            <a:off x="495530" y="2013433"/>
            <a:ext cx="6866060" cy="6143733"/>
          </a:xfrm>
          <a:prstGeom prst="rect">
            <a:avLst/>
          </a:prstGeom>
        </p:spPr>
        <p:txBody>
          <a:bodyPr vert="horz" wrap="square" lIns="0" tIns="33020" rIns="0" bIns="0" rtlCol="0">
            <a:spAutoFit/>
          </a:bodyPr>
          <a:lstStyle/>
          <a:p>
            <a:pPr marL="12700" marR="58419" algn="ctr">
              <a:lnSpc>
                <a:spcPts val="1300"/>
              </a:lnSpc>
              <a:spcBef>
                <a:spcPts val="260"/>
              </a:spcBef>
            </a:pPr>
            <a:r>
              <a:rPr sz="1400" dirty="0">
                <a:latin typeface="Arial" panose="020B0604020202020204" pitchFamily="34" charset="0"/>
                <a:cs typeface="Arial" panose="020B0604020202020204" pitchFamily="34" charset="0"/>
              </a:rPr>
              <a:t>This</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Social</a:t>
            </a:r>
            <a:r>
              <a:rPr sz="1400" spc="-2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Media</a:t>
            </a:r>
            <a:r>
              <a:rPr sz="1400" spc="-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Assistance</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Packet</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provides</a:t>
            </a:r>
            <a:r>
              <a:rPr sz="1400" spc="-30" dirty="0">
                <a:latin typeface="Arial" panose="020B0604020202020204" pitchFamily="34" charset="0"/>
                <a:cs typeface="Arial" panose="020B0604020202020204" pitchFamily="34" charset="0"/>
              </a:rPr>
              <a:t> </a:t>
            </a:r>
            <a:r>
              <a:rPr lang="en-US" sz="1400" spc="-30" dirty="0">
                <a:latin typeface="Arial" panose="020B0604020202020204" pitchFamily="34" charset="0"/>
                <a:cs typeface="Arial" panose="020B0604020202020204" pitchFamily="34" charset="0"/>
              </a:rPr>
              <a:t>schools with </a:t>
            </a:r>
            <a:r>
              <a:rPr sz="1400" dirty="0">
                <a:latin typeface="Arial" panose="020B0604020202020204" pitchFamily="34" charset="0"/>
                <a:cs typeface="Arial" panose="020B0604020202020204" pitchFamily="34" charset="0"/>
              </a:rPr>
              <a:t>social</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media</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posts</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(images</a:t>
            </a:r>
            <a:r>
              <a:rPr sz="1400" spc="-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text)</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to </a:t>
            </a:r>
            <a:r>
              <a:rPr lang="en-US" sz="1400" spc="-10" dirty="0">
                <a:latin typeface="Arial" panose="020B0604020202020204" pitchFamily="34" charset="0"/>
                <a:cs typeface="Arial" panose="020B0604020202020204" pitchFamily="34" charset="0"/>
              </a:rPr>
              <a:t>make is easy to share your National School Breakfast Week celebrations and increase student engagement! Use the best practices below, along with the copy-and-paste images and posts, to spread awareness on the importance of the program in providing nutritious meals and encourage student participation!</a:t>
            </a:r>
          </a:p>
          <a:p>
            <a:pPr marL="12700" marR="58419">
              <a:lnSpc>
                <a:spcPts val="1300"/>
              </a:lnSpc>
              <a:spcBef>
                <a:spcPts val="260"/>
              </a:spcBef>
            </a:pPr>
            <a:endParaRPr lang="en-US" sz="2000" b="1" spc="-10" dirty="0">
              <a:solidFill>
                <a:srgbClr val="004880"/>
              </a:solidFill>
              <a:latin typeface="Arial" panose="020B0604020202020204" pitchFamily="34" charset="0"/>
              <a:cs typeface="Arial" panose="020B0604020202020204" pitchFamily="34" charset="0"/>
            </a:endParaRPr>
          </a:p>
          <a:p>
            <a:pPr marL="12700" marR="58419">
              <a:lnSpc>
                <a:spcPts val="1300"/>
              </a:lnSpc>
              <a:spcBef>
                <a:spcPts val="260"/>
              </a:spcBef>
            </a:pPr>
            <a:r>
              <a:rPr sz="2000" b="1" dirty="0">
                <a:solidFill>
                  <a:srgbClr val="F15A3A"/>
                </a:solidFill>
                <a:latin typeface="Arial Black" panose="020B0A04020102020204" pitchFamily="34" charset="0"/>
                <a:cs typeface="Rockwell"/>
              </a:rPr>
              <a:t>Social</a:t>
            </a:r>
            <a:r>
              <a:rPr sz="2000" b="1" spc="-20" dirty="0">
                <a:solidFill>
                  <a:srgbClr val="F15A3A"/>
                </a:solidFill>
                <a:latin typeface="Arial Black" panose="020B0A04020102020204" pitchFamily="34" charset="0"/>
                <a:cs typeface="Rockwell"/>
              </a:rPr>
              <a:t> </a:t>
            </a:r>
            <a:r>
              <a:rPr sz="2000" b="1" dirty="0">
                <a:solidFill>
                  <a:srgbClr val="F15A3A"/>
                </a:solidFill>
                <a:latin typeface="Arial Black" panose="020B0A04020102020204" pitchFamily="34" charset="0"/>
                <a:cs typeface="Rockwell"/>
              </a:rPr>
              <a:t>Media</a:t>
            </a:r>
            <a:r>
              <a:rPr sz="2000" b="1" spc="-15" dirty="0">
                <a:solidFill>
                  <a:srgbClr val="F15A3A"/>
                </a:solidFill>
                <a:latin typeface="Arial Black" panose="020B0A04020102020204" pitchFamily="34" charset="0"/>
                <a:cs typeface="Rockwell"/>
              </a:rPr>
              <a:t> </a:t>
            </a:r>
            <a:r>
              <a:rPr sz="2000" b="1" dirty="0">
                <a:solidFill>
                  <a:srgbClr val="F15A3A"/>
                </a:solidFill>
                <a:latin typeface="Arial Black" panose="020B0A04020102020204" pitchFamily="34" charset="0"/>
                <a:cs typeface="Rockwell"/>
              </a:rPr>
              <a:t>Best</a:t>
            </a:r>
            <a:r>
              <a:rPr sz="2000" b="1" spc="-15" dirty="0">
                <a:solidFill>
                  <a:srgbClr val="F15A3A"/>
                </a:solidFill>
                <a:latin typeface="Arial Black" panose="020B0A04020102020204" pitchFamily="34" charset="0"/>
                <a:cs typeface="Rockwell"/>
              </a:rPr>
              <a:t> </a:t>
            </a:r>
            <a:r>
              <a:rPr sz="2000" b="1" spc="-10" dirty="0">
                <a:solidFill>
                  <a:srgbClr val="F15A3A"/>
                </a:solidFill>
                <a:latin typeface="Arial Black" panose="020B0A04020102020204" pitchFamily="34" charset="0"/>
                <a:cs typeface="Rockwell"/>
              </a:rPr>
              <a:t>Practices</a:t>
            </a:r>
            <a:endParaRPr sz="2000" dirty="0">
              <a:solidFill>
                <a:srgbClr val="F15A3A"/>
              </a:solidFill>
              <a:latin typeface="Arial Black" panose="020B0A04020102020204" pitchFamily="34" charset="0"/>
              <a:cs typeface="Rockwell"/>
            </a:endParaRPr>
          </a:p>
          <a:p>
            <a:pPr marL="12700" marR="5080" algn="ctr">
              <a:lnSpc>
                <a:spcPts val="1300"/>
              </a:lnSpc>
              <a:spcBef>
                <a:spcPts val="390"/>
              </a:spcBef>
            </a:pPr>
            <a:r>
              <a:rPr sz="1400" dirty="0">
                <a:latin typeface="Arial" panose="020B0604020202020204" pitchFamily="34" charset="0"/>
                <a:cs typeface="Arial" panose="020B0604020202020204" pitchFamily="34" charset="0"/>
              </a:rPr>
              <a:t>Developing</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your</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social</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media</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strategy</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in</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advance</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can</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eliminate</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stress</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ensure</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consistent</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messaging.</a:t>
            </a:r>
            <a:r>
              <a:rPr sz="1400" spc="-20" dirty="0">
                <a:latin typeface="Arial" panose="020B0604020202020204" pitchFamily="34" charset="0"/>
                <a:cs typeface="Arial" panose="020B0604020202020204" pitchFamily="34" charset="0"/>
              </a:rPr>
              <a:t> Keep</a:t>
            </a:r>
            <a:r>
              <a:rPr lang="en-US" sz="1400" spc="-20" dirty="0">
                <a:latin typeface="Arial" panose="020B0604020202020204" pitchFamily="34" charset="0"/>
                <a:cs typeface="Arial" panose="020B0604020202020204" pitchFamily="34" charset="0"/>
              </a:rPr>
              <a:t> in mind</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these</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best</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practices</a:t>
            </a:r>
            <a:r>
              <a:rPr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while planning content</a:t>
            </a:r>
            <a:r>
              <a:rPr sz="1400" dirty="0">
                <a:latin typeface="Arial" panose="020B0604020202020204" pitchFamily="34" charset="0"/>
                <a:cs typeface="Arial" panose="020B0604020202020204" pitchFamily="34" charset="0"/>
              </a:rPr>
              <a:t>,</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whether</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it’s</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for</a:t>
            </a:r>
            <a:r>
              <a:rPr lang="en-US" sz="1400" dirty="0">
                <a:latin typeface="Arial" panose="020B0604020202020204" pitchFamily="34" charset="0"/>
                <a:cs typeface="Arial" panose="020B0604020202020204" pitchFamily="34" charset="0"/>
              </a:rPr>
              <a:t> your school’s website</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Facebook,</a:t>
            </a:r>
            <a:r>
              <a:rPr sz="1400" spc="-40" dirty="0">
                <a:latin typeface="Arial" panose="020B0604020202020204" pitchFamily="34" charset="0"/>
                <a:cs typeface="Arial" panose="020B0604020202020204" pitchFamily="34" charset="0"/>
              </a:rPr>
              <a:t> </a:t>
            </a:r>
            <a:r>
              <a:rPr lang="en-US" sz="1400" spc="-40" dirty="0">
                <a:latin typeface="Arial" panose="020B0604020202020204" pitchFamily="34" charset="0"/>
                <a:cs typeface="Arial" panose="020B0604020202020204" pitchFamily="34" charset="0"/>
              </a:rPr>
              <a:t>X (formerly </a:t>
            </a:r>
            <a:r>
              <a:rPr lang="en-US" sz="1400" spc="-10" dirty="0">
                <a:latin typeface="Arial" panose="020B0604020202020204" pitchFamily="34" charset="0"/>
                <a:cs typeface="Arial" panose="020B0604020202020204" pitchFamily="34" charset="0"/>
              </a:rPr>
              <a:t>Twitter)</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or</a:t>
            </a:r>
            <a:r>
              <a:rPr sz="1400" spc="-10" dirty="0">
                <a:latin typeface="Arial" panose="020B0604020202020204" pitchFamily="34" charset="0"/>
                <a:cs typeface="Arial" panose="020B0604020202020204" pitchFamily="34" charset="0"/>
              </a:rPr>
              <a:t> Instagram.</a:t>
            </a:r>
          </a:p>
          <a:p>
            <a:pPr marL="509588" marR="28575" indent="-165100">
              <a:lnSpc>
                <a:spcPct val="90400"/>
              </a:lnSpc>
              <a:spcBef>
                <a:spcPts val="1065"/>
              </a:spcBef>
              <a:spcAft>
                <a:spcPts val="600"/>
              </a:spcAft>
              <a:buFont typeface="Arial" panose="020B0604020202020204" pitchFamily="34" charset="0"/>
              <a:buChar char="•"/>
            </a:pPr>
            <a:r>
              <a:rPr lang="en-US" sz="1400" b="1" spc="-25" dirty="0">
                <a:solidFill>
                  <a:srgbClr val="876DB4"/>
                </a:solidFill>
                <a:latin typeface="Arial" panose="020B0604020202020204" pitchFamily="34" charset="0"/>
                <a:cs typeface="Arial" panose="020B0604020202020204" pitchFamily="34" charset="0"/>
              </a:rPr>
              <a:t>Your</a:t>
            </a:r>
            <a:r>
              <a:rPr lang="en-US" sz="1400" b="1" spc="-70" dirty="0">
                <a:solidFill>
                  <a:srgbClr val="876DB4"/>
                </a:solidFill>
                <a:latin typeface="Arial" panose="020B0604020202020204" pitchFamily="34" charset="0"/>
                <a:cs typeface="Arial" panose="020B0604020202020204" pitchFamily="34" charset="0"/>
              </a:rPr>
              <a:t> </a:t>
            </a:r>
            <a:r>
              <a:rPr lang="en-US" sz="1400" b="1" dirty="0">
                <a:solidFill>
                  <a:srgbClr val="876DB4"/>
                </a:solidFill>
                <a:latin typeface="Arial" panose="020B0604020202020204" pitchFamily="34" charset="0"/>
                <a:cs typeface="Arial" panose="020B0604020202020204" pitchFamily="34" charset="0"/>
              </a:rPr>
              <a:t>Audience</a:t>
            </a:r>
            <a:r>
              <a:rPr lang="en-US" sz="1400" b="1" spc="-30" dirty="0">
                <a:solidFill>
                  <a:srgbClr val="876DB4"/>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includes parents/caregivers, children, local media, and community leaders. Language and content should be tailored to reach your intended audience. Always keep the reader in mind as you write. Every message should be easy for your audience to read.</a:t>
            </a:r>
            <a:endParaRPr sz="1400" dirty="0">
              <a:latin typeface="Arial" panose="020B0604020202020204" pitchFamily="34" charset="0"/>
              <a:cs typeface="Arial" panose="020B0604020202020204" pitchFamily="34" charset="0"/>
            </a:endParaRPr>
          </a:p>
          <a:p>
            <a:pPr marL="509588" marR="262890" indent="-165100">
              <a:lnSpc>
                <a:spcPts val="1340"/>
              </a:lnSpc>
              <a:spcAft>
                <a:spcPts val="600"/>
              </a:spcAft>
              <a:buFont typeface="Arial" panose="020B0604020202020204" pitchFamily="34" charset="0"/>
              <a:buChar char="•"/>
            </a:pPr>
            <a:r>
              <a:rPr lang="en-US" sz="1400" b="1" dirty="0">
                <a:solidFill>
                  <a:srgbClr val="876DB4"/>
                </a:solidFill>
                <a:latin typeface="Arial" panose="020B0604020202020204" pitchFamily="34" charset="0"/>
                <a:cs typeface="Arial" panose="020B0604020202020204" pitchFamily="34" charset="0"/>
              </a:rPr>
              <a:t>Use</a:t>
            </a:r>
            <a:r>
              <a:rPr lang="en-US" sz="1400" b="1" spc="-20" dirty="0">
                <a:solidFill>
                  <a:srgbClr val="876DB4"/>
                </a:solidFill>
                <a:latin typeface="Arial" panose="020B0604020202020204" pitchFamily="34" charset="0"/>
                <a:cs typeface="Arial" panose="020B0604020202020204" pitchFamily="34" charset="0"/>
              </a:rPr>
              <a:t> </a:t>
            </a:r>
            <a:r>
              <a:rPr lang="en-US" sz="1400" b="1" dirty="0">
                <a:solidFill>
                  <a:srgbClr val="876DB4"/>
                </a:solidFill>
                <a:latin typeface="Arial" panose="020B0604020202020204" pitchFamily="34" charset="0"/>
                <a:cs typeface="Arial" panose="020B0604020202020204" pitchFamily="34" charset="0"/>
              </a:rPr>
              <a:t>Photos,</a:t>
            </a:r>
            <a:r>
              <a:rPr lang="en-US" sz="1400" b="1" spc="-20" dirty="0">
                <a:solidFill>
                  <a:srgbClr val="876DB4"/>
                </a:solidFill>
                <a:latin typeface="Arial" panose="020B0604020202020204" pitchFamily="34" charset="0"/>
                <a:cs typeface="Arial" panose="020B0604020202020204" pitchFamily="34" charset="0"/>
              </a:rPr>
              <a:t> </a:t>
            </a:r>
            <a:r>
              <a:rPr lang="en-US" sz="1400" b="1" dirty="0">
                <a:solidFill>
                  <a:srgbClr val="876DB4"/>
                </a:solidFill>
                <a:latin typeface="Arial" panose="020B0604020202020204" pitchFamily="34" charset="0"/>
                <a:cs typeface="Arial" panose="020B0604020202020204" pitchFamily="34" charset="0"/>
              </a:rPr>
              <a:t>Videos</a:t>
            </a:r>
            <a:r>
              <a:rPr lang="en-US" sz="1400" b="1" spc="-25" dirty="0">
                <a:solidFill>
                  <a:srgbClr val="876DB4"/>
                </a:solidFill>
                <a:latin typeface="Arial" panose="020B0604020202020204" pitchFamily="34" charset="0"/>
                <a:cs typeface="Arial" panose="020B0604020202020204" pitchFamily="34" charset="0"/>
              </a:rPr>
              <a:t> </a:t>
            </a:r>
            <a:r>
              <a:rPr lang="en-US" sz="1400" b="1" dirty="0">
                <a:solidFill>
                  <a:srgbClr val="876DB4"/>
                </a:solidFill>
                <a:latin typeface="Arial" panose="020B0604020202020204" pitchFamily="34" charset="0"/>
                <a:cs typeface="Arial" panose="020B0604020202020204" pitchFamily="34" charset="0"/>
              </a:rPr>
              <a:t>or</a:t>
            </a:r>
            <a:r>
              <a:rPr lang="en-US" sz="1400" b="1" spc="-5" dirty="0">
                <a:solidFill>
                  <a:srgbClr val="876DB4"/>
                </a:solidFill>
                <a:latin typeface="Arial" panose="020B0604020202020204" pitchFamily="34" charset="0"/>
                <a:cs typeface="Arial" panose="020B0604020202020204" pitchFamily="34" charset="0"/>
              </a:rPr>
              <a:t> </a:t>
            </a:r>
            <a:r>
              <a:rPr lang="en-US" sz="1400" b="1" dirty="0">
                <a:solidFill>
                  <a:srgbClr val="876DB4"/>
                </a:solidFill>
                <a:latin typeface="Arial" panose="020B0604020202020204" pitchFamily="34" charset="0"/>
                <a:cs typeface="Arial" panose="020B0604020202020204" pitchFamily="34" charset="0"/>
              </a:rPr>
              <a:t>GIFs</a:t>
            </a:r>
            <a:r>
              <a:rPr lang="en-US" sz="1400" b="1" spc="-25" dirty="0">
                <a:solidFill>
                  <a:srgbClr val="876DB4"/>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to add visual appeal and capture attention. Use the images we provided or add your own!</a:t>
            </a:r>
            <a:endParaRPr sz="1400" dirty="0">
              <a:solidFill>
                <a:srgbClr val="3EA47C"/>
              </a:solidFill>
              <a:latin typeface="Arial" panose="020B0604020202020204" pitchFamily="34" charset="0"/>
              <a:cs typeface="Arial" panose="020B0604020202020204" pitchFamily="34" charset="0"/>
            </a:endParaRPr>
          </a:p>
          <a:p>
            <a:pPr marL="509588" marR="428625" indent="-165100">
              <a:lnSpc>
                <a:spcPts val="1340"/>
              </a:lnSpc>
              <a:spcBef>
                <a:spcPts val="5"/>
              </a:spcBef>
              <a:spcAft>
                <a:spcPts val="600"/>
              </a:spcAft>
              <a:buFont typeface="Arial" panose="020B0604020202020204" pitchFamily="34" charset="0"/>
              <a:buChar char="•"/>
            </a:pPr>
            <a:r>
              <a:rPr lang="en-US" sz="1400" b="1" dirty="0">
                <a:solidFill>
                  <a:srgbClr val="876DB4"/>
                </a:solidFill>
                <a:latin typeface="Arial" panose="020B0604020202020204" pitchFamily="34" charset="0"/>
                <a:cs typeface="Arial" panose="020B0604020202020204" pitchFamily="34" charset="0"/>
              </a:rPr>
              <a:t>Live Feeds, Reels, and Stories </a:t>
            </a:r>
            <a:r>
              <a:rPr lang="en-US" sz="1400" dirty="0">
                <a:latin typeface="Arial" panose="020B0604020202020204" pitchFamily="34" charset="0"/>
                <a:cs typeface="Arial" panose="020B0604020202020204" pitchFamily="34" charset="0"/>
              </a:rPr>
              <a:t>offer ways to add interactive elements and further engage your audience.</a:t>
            </a:r>
          </a:p>
          <a:p>
            <a:pPr marL="509588" marR="428625" indent="-165100">
              <a:lnSpc>
                <a:spcPts val="1340"/>
              </a:lnSpc>
              <a:spcBef>
                <a:spcPts val="5"/>
              </a:spcBef>
              <a:spcAft>
                <a:spcPts val="600"/>
              </a:spcAft>
              <a:buFont typeface="Arial" panose="020B0604020202020204" pitchFamily="34" charset="0"/>
              <a:buChar char="•"/>
            </a:pPr>
            <a:r>
              <a:rPr lang="en-US" sz="1400" b="1" dirty="0">
                <a:solidFill>
                  <a:srgbClr val="876DB4"/>
                </a:solidFill>
                <a:latin typeface="Arial" panose="020B0604020202020204" pitchFamily="34" charset="0"/>
                <a:cs typeface="Arial" panose="020B0604020202020204" pitchFamily="34" charset="0"/>
              </a:rPr>
              <a:t>A</a:t>
            </a:r>
            <a:r>
              <a:rPr lang="en-US" sz="1400" b="1" spc="-70" dirty="0">
                <a:solidFill>
                  <a:srgbClr val="876DB4"/>
                </a:solidFill>
                <a:latin typeface="Arial" panose="020B0604020202020204" pitchFamily="34" charset="0"/>
                <a:cs typeface="Arial" panose="020B0604020202020204" pitchFamily="34" charset="0"/>
              </a:rPr>
              <a:t> </a:t>
            </a:r>
            <a:r>
              <a:rPr lang="en-US" sz="1400" b="1" dirty="0">
                <a:solidFill>
                  <a:srgbClr val="876DB4"/>
                </a:solidFill>
                <a:latin typeface="Arial" panose="020B0604020202020204" pitchFamily="34" charset="0"/>
                <a:cs typeface="Arial" panose="020B0604020202020204" pitchFamily="34" charset="0"/>
              </a:rPr>
              <a:t>Social</a:t>
            </a:r>
            <a:r>
              <a:rPr lang="en-US" sz="1400" b="1" spc="-5" dirty="0">
                <a:solidFill>
                  <a:srgbClr val="876DB4"/>
                </a:solidFill>
                <a:latin typeface="Arial" panose="020B0604020202020204" pitchFamily="34" charset="0"/>
                <a:cs typeface="Arial" panose="020B0604020202020204" pitchFamily="34" charset="0"/>
              </a:rPr>
              <a:t> </a:t>
            </a:r>
            <a:r>
              <a:rPr lang="en-US" sz="1400" b="1" dirty="0">
                <a:solidFill>
                  <a:srgbClr val="876DB4"/>
                </a:solidFill>
                <a:latin typeface="Arial" panose="020B0604020202020204" pitchFamily="34" charset="0"/>
                <a:cs typeface="Arial" panose="020B0604020202020204" pitchFamily="34" charset="0"/>
              </a:rPr>
              <a:t>Media</a:t>
            </a:r>
            <a:r>
              <a:rPr lang="en-US" sz="1400" b="1" spc="-5" dirty="0">
                <a:solidFill>
                  <a:srgbClr val="876DB4"/>
                </a:solidFill>
                <a:latin typeface="Arial" panose="020B0604020202020204" pitchFamily="34" charset="0"/>
                <a:cs typeface="Arial" panose="020B0604020202020204" pitchFamily="34" charset="0"/>
              </a:rPr>
              <a:t> </a:t>
            </a:r>
            <a:r>
              <a:rPr lang="en-US" sz="1400" b="1" spc="-10" dirty="0">
                <a:solidFill>
                  <a:srgbClr val="876DB4"/>
                </a:solidFill>
                <a:latin typeface="Arial" panose="020B0604020202020204" pitchFamily="34" charset="0"/>
                <a:cs typeface="Arial" panose="020B0604020202020204" pitchFamily="34" charset="0"/>
              </a:rPr>
              <a:t>Tag</a:t>
            </a:r>
            <a:r>
              <a:rPr lang="en-US" sz="1400" b="1" spc="-15" dirty="0">
                <a:solidFill>
                  <a:srgbClr val="876DB4"/>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creates a short link to a profile and the post may be added to that person’s or group’s timeline. This makes your posts easier to find! This can also help reach media and local officials. Consider tagging local news outlets, radio stations, and your local mayor.</a:t>
            </a:r>
          </a:p>
          <a:p>
            <a:pPr marL="12700">
              <a:lnSpc>
                <a:spcPct val="100000"/>
              </a:lnSpc>
              <a:spcBef>
                <a:spcPts val="755"/>
              </a:spcBef>
            </a:pPr>
            <a:r>
              <a:rPr sz="1400" b="1" spc="-10" dirty="0">
                <a:solidFill>
                  <a:srgbClr val="F15A3A"/>
                </a:solidFill>
                <a:latin typeface="Arial Black" panose="020B0A04020102020204" pitchFamily="34" charset="0"/>
                <a:cs typeface="Arial" panose="020B0604020202020204" pitchFamily="34" charset="0"/>
              </a:rPr>
              <a:t>Tag</a:t>
            </a:r>
            <a:r>
              <a:rPr sz="1400" b="1" spc="-20" dirty="0">
                <a:solidFill>
                  <a:srgbClr val="F15A3A"/>
                </a:solidFill>
                <a:latin typeface="Arial Black" panose="020B0A04020102020204" pitchFamily="34" charset="0"/>
                <a:cs typeface="Arial" panose="020B0604020202020204" pitchFamily="34" charset="0"/>
              </a:rPr>
              <a:t> </a:t>
            </a:r>
            <a:r>
              <a:rPr sz="1400" b="1" dirty="0">
                <a:solidFill>
                  <a:srgbClr val="F15A3A"/>
                </a:solidFill>
                <a:latin typeface="Arial Black" panose="020B0A04020102020204" pitchFamily="34" charset="0"/>
                <a:cs typeface="Arial" panose="020B0604020202020204" pitchFamily="34" charset="0"/>
              </a:rPr>
              <a:t>TDA</a:t>
            </a:r>
            <a:r>
              <a:rPr sz="1400" b="1" spc="-55" dirty="0">
                <a:solidFill>
                  <a:srgbClr val="F15A3A"/>
                </a:solidFill>
                <a:latin typeface="Arial Black" panose="020B0A04020102020204" pitchFamily="34" charset="0"/>
                <a:cs typeface="Arial" panose="020B0604020202020204" pitchFamily="34" charset="0"/>
              </a:rPr>
              <a:t> </a:t>
            </a:r>
            <a:r>
              <a:rPr sz="1400" b="1" dirty="0">
                <a:solidFill>
                  <a:srgbClr val="F15A3A"/>
                </a:solidFill>
                <a:latin typeface="Arial Black" panose="020B0A04020102020204" pitchFamily="34" charset="0"/>
                <a:cs typeface="Arial" panose="020B0604020202020204" pitchFamily="34" charset="0"/>
              </a:rPr>
              <a:t>on</a:t>
            </a:r>
            <a:r>
              <a:rPr sz="1400" b="1" spc="-20" dirty="0">
                <a:solidFill>
                  <a:srgbClr val="F15A3A"/>
                </a:solidFill>
                <a:latin typeface="Arial Black" panose="020B0A04020102020204" pitchFamily="34" charset="0"/>
                <a:cs typeface="Arial" panose="020B0604020202020204" pitchFamily="34" charset="0"/>
              </a:rPr>
              <a:t> </a:t>
            </a:r>
            <a:r>
              <a:rPr lang="en-US" sz="1400" b="1" dirty="0">
                <a:solidFill>
                  <a:srgbClr val="F15A3A"/>
                </a:solidFill>
                <a:latin typeface="Arial Black" panose="020B0A04020102020204" pitchFamily="34" charset="0"/>
                <a:cs typeface="Arial" panose="020B0604020202020204" pitchFamily="34" charset="0"/>
              </a:rPr>
              <a:t>Social Media!</a:t>
            </a:r>
            <a:endParaRPr sz="1400" b="1" spc="-10" dirty="0">
              <a:solidFill>
                <a:srgbClr val="F15A3A"/>
              </a:solidFill>
              <a:latin typeface="Arial Black" panose="020B0A04020102020204" pitchFamily="34" charset="0"/>
              <a:cs typeface="Arial" panose="020B0604020202020204" pitchFamily="34" charset="0"/>
            </a:endParaRPr>
          </a:p>
          <a:p>
            <a:pPr marL="465138" indent="-120650">
              <a:lnSpc>
                <a:spcPct val="100000"/>
              </a:lnSpc>
              <a:spcBef>
                <a:spcPts val="760"/>
              </a:spcBef>
              <a:buFont typeface="Arial"/>
              <a:buChar char="•"/>
              <a:tabLst>
                <a:tab pos="509588" algn="l"/>
              </a:tabLst>
            </a:pPr>
            <a:r>
              <a:rPr lang="en-US" sz="1400" b="1" u="sng" spc="-10" dirty="0">
                <a:solidFill>
                  <a:srgbClr val="876DB4"/>
                </a:solidFill>
                <a:uFill>
                  <a:solidFill>
                    <a:srgbClr val="171616"/>
                  </a:solidFill>
                </a:uFill>
                <a:latin typeface="Arial" panose="020B0604020202020204" pitchFamily="34" charset="0"/>
                <a:cs typeface="Arial" panose="020B0604020202020204" pitchFamily="34" charset="0"/>
              </a:rPr>
              <a:t>X (formerly </a:t>
            </a:r>
            <a:r>
              <a:rPr sz="1400" b="1" u="sng" spc="-10" dirty="0">
                <a:solidFill>
                  <a:srgbClr val="876DB4"/>
                </a:solidFill>
                <a:uFill>
                  <a:solidFill>
                    <a:srgbClr val="171616"/>
                  </a:solidFill>
                </a:uFill>
                <a:latin typeface="Arial" panose="020B0604020202020204" pitchFamily="34" charset="0"/>
                <a:cs typeface="Arial" panose="020B0604020202020204" pitchFamily="34" charset="0"/>
              </a:rPr>
              <a:t>Twitter</a:t>
            </a:r>
            <a:r>
              <a:rPr lang="en-US" sz="1400" b="1" u="sng" spc="-10" dirty="0">
                <a:solidFill>
                  <a:srgbClr val="876DB4"/>
                </a:solidFill>
                <a:uFill>
                  <a:solidFill>
                    <a:srgbClr val="171616"/>
                  </a:solidFill>
                </a:uFill>
                <a:latin typeface="Arial" panose="020B0604020202020204" pitchFamily="34" charset="0"/>
                <a:cs typeface="Arial" panose="020B0604020202020204" pitchFamily="34" charset="0"/>
              </a:rPr>
              <a:t>)</a:t>
            </a:r>
            <a:r>
              <a:rPr sz="1400" spc="-10" dirty="0">
                <a:solidFill>
                  <a:srgbClr val="876DB4"/>
                </a:solidFill>
                <a:latin typeface="Arial" panose="020B0604020202020204" pitchFamily="34" charset="0"/>
                <a:cs typeface="Arial" panose="020B0604020202020204" pitchFamily="34" charset="0"/>
              </a:rPr>
              <a:t>:</a:t>
            </a:r>
            <a:r>
              <a:rPr sz="1400" spc="-15" dirty="0">
                <a:solidFill>
                  <a:srgbClr val="876DB4"/>
                </a:solidFill>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@TexasDeptofAg</a:t>
            </a:r>
          </a:p>
          <a:p>
            <a:pPr marL="465138" indent="-120650">
              <a:lnSpc>
                <a:spcPct val="100000"/>
              </a:lnSpc>
              <a:spcBef>
                <a:spcPts val="755"/>
              </a:spcBef>
              <a:buFont typeface="Arial"/>
              <a:buChar char="•"/>
              <a:tabLst>
                <a:tab pos="509588" algn="l"/>
              </a:tabLst>
            </a:pPr>
            <a:r>
              <a:rPr sz="1400" b="1" u="sng" dirty="0">
                <a:solidFill>
                  <a:srgbClr val="876DB4"/>
                </a:solidFill>
                <a:uFill>
                  <a:solidFill>
                    <a:srgbClr val="171616"/>
                  </a:solidFill>
                </a:uFill>
                <a:latin typeface="Arial" panose="020B0604020202020204" pitchFamily="34" charset="0"/>
                <a:cs typeface="Arial" panose="020B0604020202020204" pitchFamily="34" charset="0"/>
              </a:rPr>
              <a:t>Facebook</a:t>
            </a:r>
            <a:r>
              <a:rPr sz="1400" dirty="0">
                <a:solidFill>
                  <a:srgbClr val="876DB4"/>
                </a:solidFill>
                <a:latin typeface="Arial" panose="020B0604020202020204" pitchFamily="34" charset="0"/>
                <a:cs typeface="Arial" panose="020B0604020202020204" pitchFamily="34" charset="0"/>
              </a:rPr>
              <a:t>:</a:t>
            </a:r>
            <a:r>
              <a:rPr sz="1400" spc="-35" dirty="0">
                <a:solidFill>
                  <a:srgbClr val="876DB4"/>
                </a:solidFill>
                <a:latin typeface="Arial" panose="020B0604020202020204" pitchFamily="34" charset="0"/>
                <a:cs typeface="Arial" panose="020B0604020202020204" pitchFamily="34" charset="0"/>
              </a:rPr>
              <a:t> </a:t>
            </a:r>
            <a:r>
              <a:rPr sz="1400" spc="-10" dirty="0" err="1">
                <a:latin typeface="Arial" panose="020B0604020202020204" pitchFamily="34" charset="0"/>
                <a:cs typeface="Arial" panose="020B0604020202020204" pitchFamily="34" charset="0"/>
              </a:rPr>
              <a:t>TexasDepartmentofAgriculture</a:t>
            </a:r>
            <a:endParaRPr lang="en-US" sz="1400" spc="-10" dirty="0">
              <a:latin typeface="Arial" panose="020B0604020202020204" pitchFamily="34" charset="0"/>
              <a:cs typeface="Arial" panose="020B0604020202020204" pitchFamily="34" charset="0"/>
            </a:endParaRPr>
          </a:p>
          <a:p>
            <a:pPr marL="465138" indent="-120650">
              <a:lnSpc>
                <a:spcPct val="100000"/>
              </a:lnSpc>
              <a:spcBef>
                <a:spcPts val="755"/>
              </a:spcBef>
              <a:buFont typeface="Arial"/>
              <a:buChar char="•"/>
              <a:tabLst>
                <a:tab pos="509588" algn="l"/>
              </a:tabLst>
            </a:pPr>
            <a:r>
              <a:rPr lang="en-US" sz="1400" b="1" u="sng" dirty="0">
                <a:solidFill>
                  <a:srgbClr val="876DB4"/>
                </a:solidFill>
                <a:uFill>
                  <a:solidFill>
                    <a:srgbClr val="171616"/>
                  </a:solidFill>
                </a:uFill>
                <a:latin typeface="Arial" panose="020B0604020202020204" pitchFamily="34" charset="0"/>
                <a:cs typeface="Arial" panose="020B0604020202020204" pitchFamily="34" charset="0"/>
              </a:rPr>
              <a:t>Instagram:</a:t>
            </a:r>
            <a:r>
              <a:rPr lang="en-US" sz="1400" b="1" dirty="0">
                <a:solidFill>
                  <a:srgbClr val="876DB4"/>
                </a:solidFill>
                <a:uFill>
                  <a:solidFill>
                    <a:srgbClr val="171616"/>
                  </a:solidFill>
                </a:uFill>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@texasagriculture</a:t>
            </a:r>
            <a:endParaRPr sz="1400" spc="-10" dirty="0">
              <a:latin typeface="Arial" panose="020B0604020202020204" pitchFamily="34" charset="0"/>
              <a:cs typeface="Arial" panose="020B0604020202020204" pitchFamily="34" charset="0"/>
            </a:endParaRPr>
          </a:p>
          <a:p>
            <a:pPr marL="465138" indent="-120650">
              <a:lnSpc>
                <a:spcPct val="100000"/>
              </a:lnSpc>
              <a:spcBef>
                <a:spcPts val="755"/>
              </a:spcBef>
              <a:buFont typeface="Arial"/>
              <a:buChar char="•"/>
              <a:tabLst>
                <a:tab pos="509588" algn="l"/>
              </a:tabLst>
            </a:pPr>
            <a:r>
              <a:rPr sz="1400" b="1" u="sng" dirty="0">
                <a:solidFill>
                  <a:srgbClr val="876DB4"/>
                </a:solidFill>
                <a:uFill>
                  <a:solidFill>
                    <a:srgbClr val="171616"/>
                  </a:solidFill>
                </a:uFill>
                <a:latin typeface="Arial" panose="020B0604020202020204" pitchFamily="34" charset="0"/>
                <a:cs typeface="Arial" panose="020B0604020202020204" pitchFamily="34" charset="0"/>
              </a:rPr>
              <a:t>Hashtag</a:t>
            </a:r>
            <a:r>
              <a:rPr lang="en-US" sz="1400" b="1" u="sng" dirty="0">
                <a:solidFill>
                  <a:srgbClr val="876DB4"/>
                </a:solidFill>
                <a:uFill>
                  <a:solidFill>
                    <a:srgbClr val="171616"/>
                  </a:solidFill>
                </a:uFill>
                <a:latin typeface="Arial" panose="020B0604020202020204" pitchFamily="34" charset="0"/>
                <a:cs typeface="Arial" panose="020B0604020202020204" pitchFamily="34" charset="0"/>
              </a:rPr>
              <a:t>s</a:t>
            </a:r>
            <a:r>
              <a:rPr sz="1400" b="1" u="sng" dirty="0">
                <a:solidFill>
                  <a:srgbClr val="876DB4"/>
                </a:solidFill>
                <a:uFill>
                  <a:solidFill>
                    <a:srgbClr val="171616"/>
                  </a:solidFill>
                </a:uFill>
                <a:latin typeface="Arial" panose="020B0604020202020204" pitchFamily="34" charset="0"/>
                <a:cs typeface="Arial" panose="020B0604020202020204" pitchFamily="34" charset="0"/>
              </a:rPr>
              <a:t>:</a:t>
            </a:r>
            <a:r>
              <a:rPr sz="1400" b="1" spc="-15" dirty="0">
                <a:solidFill>
                  <a:srgbClr val="876DB4"/>
                </a:solidFill>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#T</a:t>
            </a:r>
            <a:r>
              <a:rPr lang="en-US" sz="1400" spc="-10" dirty="0">
                <a:latin typeface="Arial" panose="020B0604020202020204" pitchFamily="34" charset="0"/>
                <a:cs typeface="Arial" panose="020B0604020202020204" pitchFamily="34" charset="0"/>
              </a:rPr>
              <a:t>X</a:t>
            </a:r>
            <a:r>
              <a:rPr sz="1400" spc="-10" dirty="0">
                <a:latin typeface="Arial" panose="020B0604020202020204" pitchFamily="34" charset="0"/>
                <a:cs typeface="Arial" panose="020B0604020202020204" pitchFamily="34" charset="0"/>
              </a:rPr>
              <a:t>SBW</a:t>
            </a:r>
            <a:r>
              <a:rPr lang="en-US" sz="1400" spc="-10" dirty="0">
                <a:latin typeface="Arial" panose="020B0604020202020204" pitchFamily="34" charset="0"/>
                <a:cs typeface="Arial" panose="020B0604020202020204" pitchFamily="34" charset="0"/>
              </a:rPr>
              <a:t> #NSBW24</a:t>
            </a:r>
            <a:endParaRPr spc="-10" dirty="0">
              <a:latin typeface="Arial" panose="020B0604020202020204" pitchFamily="34" charset="0"/>
              <a:cs typeface="Arial" panose="020B0604020202020204" pitchFamily="34" charset="0"/>
            </a:endParaRPr>
          </a:p>
        </p:txBody>
      </p:sp>
      <p:grpSp>
        <p:nvGrpSpPr>
          <p:cNvPr id="7" name="object 7"/>
          <p:cNvGrpSpPr/>
          <p:nvPr/>
        </p:nvGrpSpPr>
        <p:grpSpPr>
          <a:xfrm>
            <a:off x="0" y="8052816"/>
            <a:ext cx="7772400" cy="2005964"/>
            <a:chOff x="0" y="8052816"/>
            <a:chExt cx="7772400" cy="2005964"/>
          </a:xfrm>
        </p:grpSpPr>
        <p:sp>
          <p:nvSpPr>
            <p:cNvPr id="8" name="object 8"/>
            <p:cNvSpPr/>
            <p:nvPr/>
          </p:nvSpPr>
          <p:spPr>
            <a:xfrm>
              <a:off x="0" y="8487156"/>
              <a:ext cx="7772400" cy="1571625"/>
            </a:xfrm>
            <a:custGeom>
              <a:avLst/>
              <a:gdLst/>
              <a:ahLst/>
              <a:cxnLst/>
              <a:rect l="l" t="t" r="r" b="b"/>
              <a:pathLst>
                <a:path w="7772400" h="1571625">
                  <a:moveTo>
                    <a:pt x="7772400" y="0"/>
                  </a:moveTo>
                  <a:lnTo>
                    <a:pt x="0" y="0"/>
                  </a:lnTo>
                  <a:lnTo>
                    <a:pt x="0" y="1571244"/>
                  </a:lnTo>
                  <a:lnTo>
                    <a:pt x="7772400" y="1571244"/>
                  </a:lnTo>
                  <a:lnTo>
                    <a:pt x="7772400" y="0"/>
                  </a:lnTo>
                  <a:close/>
                </a:path>
              </a:pathLst>
            </a:custGeom>
            <a:solidFill>
              <a:srgbClr val="004880"/>
            </a:solidFill>
          </p:spPr>
          <p:txBody>
            <a:bodyPr wrap="square" lIns="0" tIns="0" rIns="0" bIns="0" rtlCol="0"/>
            <a:lstStyle/>
            <a:p>
              <a:endParaRPr dirty="0"/>
            </a:p>
          </p:txBody>
        </p:sp>
        <p:pic>
          <p:nvPicPr>
            <p:cNvPr id="9" name="object 9">
              <a:hlinkClick r:id="rId3"/>
            </p:cNvPr>
            <p:cNvPicPr/>
            <p:nvPr/>
          </p:nvPicPr>
          <p:blipFill>
            <a:blip r:embed="rId4" cstate="print"/>
            <a:stretch>
              <a:fillRect/>
            </a:stretch>
          </p:blipFill>
          <p:spPr>
            <a:xfrm>
              <a:off x="6914388" y="8930640"/>
              <a:ext cx="300227" cy="300227"/>
            </a:xfrm>
            <a:prstGeom prst="rect">
              <a:avLst/>
            </a:prstGeom>
          </p:spPr>
        </p:pic>
        <p:pic>
          <p:nvPicPr>
            <p:cNvPr id="10" name="object 10">
              <a:hlinkClick r:id="rId5"/>
            </p:cNvPr>
            <p:cNvPicPr/>
            <p:nvPr/>
          </p:nvPicPr>
          <p:blipFill>
            <a:blip r:embed="rId6" cstate="print"/>
            <a:stretch>
              <a:fillRect/>
            </a:stretch>
          </p:blipFill>
          <p:spPr>
            <a:xfrm>
              <a:off x="7252716" y="8930640"/>
              <a:ext cx="300227" cy="300227"/>
            </a:xfrm>
            <a:prstGeom prst="rect">
              <a:avLst/>
            </a:prstGeom>
          </p:spPr>
        </p:pic>
        <p:pic>
          <p:nvPicPr>
            <p:cNvPr id="11" name="object 11">
              <a:hlinkClick r:id="rId7"/>
            </p:cNvPr>
            <p:cNvPicPr/>
            <p:nvPr/>
          </p:nvPicPr>
          <p:blipFill>
            <a:blip r:embed="rId8" cstate="print"/>
            <a:stretch>
              <a:fillRect/>
            </a:stretch>
          </p:blipFill>
          <p:spPr>
            <a:xfrm>
              <a:off x="6914388" y="9256776"/>
              <a:ext cx="300227" cy="300215"/>
            </a:xfrm>
            <a:prstGeom prst="rect">
              <a:avLst/>
            </a:prstGeom>
          </p:spPr>
        </p:pic>
        <p:pic>
          <p:nvPicPr>
            <p:cNvPr id="12" name="object 12">
              <a:hlinkClick r:id="rId9"/>
            </p:cNvPr>
            <p:cNvPicPr/>
            <p:nvPr/>
          </p:nvPicPr>
          <p:blipFill>
            <a:blip r:embed="rId10" cstate="print"/>
            <a:stretch>
              <a:fillRect/>
            </a:stretch>
          </p:blipFill>
          <p:spPr>
            <a:xfrm>
              <a:off x="7248143" y="9261348"/>
              <a:ext cx="301751" cy="301751"/>
            </a:xfrm>
            <a:prstGeom prst="rect">
              <a:avLst/>
            </a:prstGeom>
          </p:spPr>
        </p:pic>
        <p:pic>
          <p:nvPicPr>
            <p:cNvPr id="13" name="object 13">
              <a:hlinkClick r:id="rId11"/>
            </p:cNvPr>
            <p:cNvPicPr/>
            <p:nvPr/>
          </p:nvPicPr>
          <p:blipFill>
            <a:blip r:embed="rId12" cstate="print"/>
            <a:stretch>
              <a:fillRect/>
            </a:stretch>
          </p:blipFill>
          <p:spPr>
            <a:xfrm>
              <a:off x="269747" y="8645652"/>
              <a:ext cx="626363" cy="946403"/>
            </a:xfrm>
            <a:prstGeom prst="rect">
              <a:avLst/>
            </a:prstGeom>
          </p:spPr>
        </p:pic>
        <p:pic>
          <p:nvPicPr>
            <p:cNvPr id="14" name="object 14">
              <a:hlinkClick r:id="rId13"/>
            </p:cNvPr>
            <p:cNvPicPr/>
            <p:nvPr/>
          </p:nvPicPr>
          <p:blipFill>
            <a:blip r:embed="rId14" cstate="print"/>
            <a:stretch>
              <a:fillRect/>
            </a:stretch>
          </p:blipFill>
          <p:spPr>
            <a:xfrm>
              <a:off x="2113788" y="8052816"/>
              <a:ext cx="3692651" cy="1190243"/>
            </a:xfrm>
            <a:prstGeom prst="rect">
              <a:avLst/>
            </a:prstGeom>
          </p:spPr>
        </p:pic>
      </p:grpSp>
      <p:sp>
        <p:nvSpPr>
          <p:cNvPr id="16" name="object 16"/>
          <p:cNvSpPr txBox="1">
            <a:spLocks noGrp="1"/>
          </p:cNvSpPr>
          <p:nvPr>
            <p:ph type="dt" sz="half" idx="6"/>
          </p:nvPr>
        </p:nvSpPr>
        <p:spPr>
          <a:prstGeom prst="rect">
            <a:avLst/>
          </a:prstGeom>
        </p:spPr>
        <p:txBody>
          <a:bodyPr vert="horz" wrap="square" lIns="0" tIns="1905" rIns="0" bIns="0" rtlCol="0">
            <a:spAutoFit/>
          </a:body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17" name="object 17"/>
          <p:cNvSpPr txBox="1">
            <a:spLocks noGrp="1"/>
          </p:cNvSpPr>
          <p:nvPr>
            <p:ph type="ftr" sz="quarter" idx="5"/>
          </p:nvPr>
        </p:nvSpPr>
        <p:spPr>
          <a:prstGeom prst="rect">
            <a:avLst/>
          </a:prstGeom>
        </p:spPr>
        <p:txBody>
          <a:bodyPr vert="horz" wrap="square" lIns="0" tIns="1905" rIns="0" bIns="0" rtlCol="0">
            <a:spAutoFit/>
          </a:body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18" name="object 18"/>
          <p:cNvSpPr txBox="1"/>
          <p:nvPr/>
        </p:nvSpPr>
        <p:spPr>
          <a:xfrm>
            <a:off x="2734124" y="9620718"/>
            <a:ext cx="2415540" cy="290830"/>
          </a:xfrm>
          <a:prstGeom prst="rect">
            <a:avLst/>
          </a:prstGeom>
        </p:spPr>
        <p:txBody>
          <a:bodyPr vert="horz" wrap="square" lIns="0" tIns="1905" rIns="0" bIns="0" rtlCol="0">
            <a:spAutoFit/>
          </a:bodyPr>
          <a:lstStyle/>
          <a:p>
            <a:pPr algn="ctr">
              <a:lnSpc>
                <a:spcPct val="100000"/>
              </a:lnSpc>
              <a:spcBef>
                <a:spcPts val="15"/>
              </a:spcBef>
            </a:pPr>
            <a:r>
              <a:rPr sz="900" dirty="0">
                <a:solidFill>
                  <a:srgbClr val="E9E9EB"/>
                </a:solidFill>
                <a:latin typeface="Arial"/>
                <a:cs typeface="Arial"/>
                <a:hlinkClick r:id="rId15"/>
              </a:rPr>
              <a:t>This</a:t>
            </a:r>
            <a:r>
              <a:rPr sz="900" spc="-20" dirty="0">
                <a:solidFill>
                  <a:srgbClr val="E9E9EB"/>
                </a:solidFill>
                <a:latin typeface="Arial"/>
                <a:cs typeface="Arial"/>
                <a:hlinkClick r:id="rId15"/>
              </a:rPr>
              <a:t> </a:t>
            </a:r>
            <a:r>
              <a:rPr sz="900" dirty="0">
                <a:solidFill>
                  <a:srgbClr val="E9E9EB"/>
                </a:solidFill>
                <a:latin typeface="Arial"/>
                <a:cs typeface="Arial"/>
                <a:hlinkClick r:id="rId15"/>
              </a:rPr>
              <a:t>product</a:t>
            </a:r>
            <a:r>
              <a:rPr sz="900" spc="-25" dirty="0">
                <a:solidFill>
                  <a:srgbClr val="E9E9EB"/>
                </a:solidFill>
                <a:latin typeface="Arial"/>
                <a:cs typeface="Arial"/>
                <a:hlinkClick r:id="rId15"/>
              </a:rPr>
              <a:t> </a:t>
            </a:r>
            <a:r>
              <a:rPr sz="900" dirty="0">
                <a:solidFill>
                  <a:srgbClr val="E9E9EB"/>
                </a:solidFill>
                <a:latin typeface="Arial"/>
                <a:cs typeface="Arial"/>
                <a:hlinkClick r:id="rId15"/>
              </a:rPr>
              <a:t>was funded</a:t>
            </a:r>
            <a:r>
              <a:rPr sz="900" spc="-25" dirty="0">
                <a:solidFill>
                  <a:srgbClr val="E9E9EB"/>
                </a:solidFill>
                <a:latin typeface="Arial"/>
                <a:cs typeface="Arial"/>
                <a:hlinkClick r:id="rId15"/>
              </a:rPr>
              <a:t> </a:t>
            </a:r>
            <a:r>
              <a:rPr sz="900" dirty="0">
                <a:solidFill>
                  <a:srgbClr val="E9E9EB"/>
                </a:solidFill>
                <a:latin typeface="Arial"/>
                <a:cs typeface="Arial"/>
                <a:hlinkClick r:id="rId15"/>
              </a:rPr>
              <a:t>by</a:t>
            </a:r>
            <a:r>
              <a:rPr sz="900" spc="-5" dirty="0">
                <a:solidFill>
                  <a:srgbClr val="E9E9EB"/>
                </a:solidFill>
                <a:latin typeface="Arial"/>
                <a:cs typeface="Arial"/>
                <a:hlinkClick r:id="rId15"/>
              </a:rPr>
              <a:t> </a:t>
            </a:r>
            <a:r>
              <a:rPr sz="900" spc="-10" dirty="0">
                <a:solidFill>
                  <a:srgbClr val="E9E9EB"/>
                </a:solidFill>
                <a:latin typeface="Arial"/>
                <a:cs typeface="Arial"/>
                <a:hlinkClick r:id="rId15"/>
              </a:rPr>
              <a:t>USDA.</a:t>
            </a:r>
            <a:endParaRPr sz="900" dirty="0">
              <a:latin typeface="Arial"/>
              <a:cs typeface="Arial"/>
            </a:endParaRPr>
          </a:p>
          <a:p>
            <a:pPr algn="ctr">
              <a:lnSpc>
                <a:spcPct val="100000"/>
              </a:lnSpc>
            </a:pPr>
            <a:r>
              <a:rPr sz="900" dirty="0">
                <a:solidFill>
                  <a:srgbClr val="E9E9EB"/>
                </a:solidFill>
                <a:latin typeface="Arial"/>
                <a:cs typeface="Arial"/>
                <a:hlinkClick r:id="rId15"/>
              </a:rPr>
              <a:t>This</a:t>
            </a:r>
            <a:r>
              <a:rPr sz="900" spc="-10" dirty="0">
                <a:solidFill>
                  <a:srgbClr val="E9E9EB"/>
                </a:solidFill>
                <a:latin typeface="Arial"/>
                <a:cs typeface="Arial"/>
                <a:hlinkClick r:id="rId15"/>
              </a:rPr>
              <a:t> </a:t>
            </a:r>
            <a:r>
              <a:rPr sz="900" dirty="0">
                <a:solidFill>
                  <a:srgbClr val="E9E9EB"/>
                </a:solidFill>
                <a:latin typeface="Arial"/>
                <a:cs typeface="Arial"/>
                <a:hlinkClick r:id="rId15"/>
              </a:rPr>
              <a:t>institution</a:t>
            </a:r>
            <a:r>
              <a:rPr sz="900" spc="-35" dirty="0">
                <a:solidFill>
                  <a:srgbClr val="E9E9EB"/>
                </a:solidFill>
                <a:latin typeface="Arial"/>
                <a:cs typeface="Arial"/>
                <a:hlinkClick r:id="rId15"/>
              </a:rPr>
              <a:t> </a:t>
            </a:r>
            <a:r>
              <a:rPr sz="900" dirty="0">
                <a:solidFill>
                  <a:srgbClr val="E9E9EB"/>
                </a:solidFill>
                <a:latin typeface="Arial"/>
                <a:cs typeface="Arial"/>
                <a:hlinkClick r:id="rId15"/>
              </a:rPr>
              <a:t>is</a:t>
            </a:r>
            <a:r>
              <a:rPr sz="900" spc="-5" dirty="0">
                <a:solidFill>
                  <a:srgbClr val="E9E9EB"/>
                </a:solidFill>
                <a:latin typeface="Arial"/>
                <a:cs typeface="Arial"/>
                <a:hlinkClick r:id="rId15"/>
              </a:rPr>
              <a:t> </a:t>
            </a:r>
            <a:r>
              <a:rPr sz="900" dirty="0">
                <a:solidFill>
                  <a:srgbClr val="E9E9EB"/>
                </a:solidFill>
                <a:latin typeface="Arial"/>
                <a:cs typeface="Arial"/>
                <a:hlinkClick r:id="rId15"/>
              </a:rPr>
              <a:t>an</a:t>
            </a:r>
            <a:r>
              <a:rPr sz="900" spc="-10" dirty="0">
                <a:solidFill>
                  <a:srgbClr val="E9E9EB"/>
                </a:solidFill>
                <a:latin typeface="Arial"/>
                <a:cs typeface="Arial"/>
                <a:hlinkClick r:id="rId15"/>
              </a:rPr>
              <a:t> </a:t>
            </a:r>
            <a:r>
              <a:rPr sz="900" dirty="0">
                <a:solidFill>
                  <a:srgbClr val="E9E9EB"/>
                </a:solidFill>
                <a:latin typeface="Arial"/>
                <a:cs typeface="Arial"/>
                <a:hlinkClick r:id="rId15"/>
              </a:rPr>
              <a:t>equal</a:t>
            </a:r>
            <a:r>
              <a:rPr sz="900" spc="-20" dirty="0">
                <a:solidFill>
                  <a:srgbClr val="E9E9EB"/>
                </a:solidFill>
                <a:latin typeface="Arial"/>
                <a:cs typeface="Arial"/>
                <a:hlinkClick r:id="rId15"/>
              </a:rPr>
              <a:t> </a:t>
            </a:r>
            <a:r>
              <a:rPr sz="900" dirty="0">
                <a:solidFill>
                  <a:srgbClr val="E9E9EB"/>
                </a:solidFill>
                <a:latin typeface="Arial"/>
                <a:cs typeface="Arial"/>
                <a:hlinkClick r:id="rId15"/>
              </a:rPr>
              <a:t>opportunity</a:t>
            </a:r>
            <a:r>
              <a:rPr sz="900" spc="-30" dirty="0">
                <a:solidFill>
                  <a:srgbClr val="E9E9EB"/>
                </a:solidFill>
                <a:latin typeface="Arial"/>
                <a:cs typeface="Arial"/>
                <a:hlinkClick r:id="rId15"/>
              </a:rPr>
              <a:t> </a:t>
            </a:r>
            <a:r>
              <a:rPr sz="900" spc="-10" dirty="0">
                <a:solidFill>
                  <a:srgbClr val="E9E9EB"/>
                </a:solidFill>
                <a:latin typeface="Arial"/>
                <a:cs typeface="Arial"/>
                <a:hlinkClick r:id="rId15"/>
              </a:rPr>
              <a:t>provider.</a:t>
            </a:r>
            <a:endParaRPr sz="900" dirty="0">
              <a:latin typeface="Arial"/>
              <a:cs typeface="Arial"/>
            </a:endParaRPr>
          </a:p>
        </p:txBody>
      </p:sp>
      <p:sp>
        <p:nvSpPr>
          <p:cNvPr id="19" name="object 19"/>
          <p:cNvSpPr txBox="1"/>
          <p:nvPr/>
        </p:nvSpPr>
        <p:spPr>
          <a:xfrm>
            <a:off x="6402835" y="9632922"/>
            <a:ext cx="1173480" cy="290830"/>
          </a:xfrm>
          <a:prstGeom prst="rect">
            <a:avLst/>
          </a:prstGeom>
        </p:spPr>
        <p:txBody>
          <a:bodyPr vert="horz" wrap="square" lIns="0" tIns="1905" rIns="0" bIns="0" rtlCol="0">
            <a:spAutoFit/>
          </a:bodyPr>
          <a:lstStyle/>
          <a:p>
            <a:pPr marL="12700" marR="5080" indent="107950">
              <a:lnSpc>
                <a:spcPct val="100000"/>
              </a:lnSpc>
              <a:spcBef>
                <a:spcPts val="15"/>
              </a:spcBef>
            </a:pPr>
            <a:r>
              <a:rPr sz="900" dirty="0">
                <a:solidFill>
                  <a:srgbClr val="E9E9EB"/>
                </a:solidFill>
                <a:latin typeface="Arial"/>
                <a:cs typeface="Arial"/>
              </a:rPr>
              <a:t>Updated</a:t>
            </a:r>
            <a:r>
              <a:rPr sz="900" spc="-25" dirty="0">
                <a:solidFill>
                  <a:srgbClr val="E9E9EB"/>
                </a:solidFill>
                <a:latin typeface="Arial"/>
                <a:cs typeface="Arial"/>
              </a:rPr>
              <a:t> </a:t>
            </a:r>
            <a:r>
              <a:rPr sz="900" spc="-10" dirty="0">
                <a:solidFill>
                  <a:srgbClr val="E9E9EB"/>
                </a:solidFill>
                <a:latin typeface="Arial"/>
                <a:cs typeface="Arial"/>
              </a:rPr>
              <a:t>10/20/2022 </a:t>
            </a:r>
            <a:r>
              <a:rPr sz="900" spc="-10" dirty="0">
                <a:solidFill>
                  <a:srgbClr val="E9E9EB"/>
                </a:solidFill>
                <a:latin typeface="Arial"/>
                <a:cs typeface="Arial"/>
                <a:hlinkClick r:id="rId16"/>
              </a:rPr>
              <a:t>www.SquareMeals.org</a:t>
            </a:r>
            <a:endParaRPr sz="900" dirty="0">
              <a:latin typeface="Arial"/>
              <a:cs typeface="Arial"/>
            </a:endParaRPr>
          </a:p>
        </p:txBody>
      </p:sp>
      <p:sp>
        <p:nvSpPr>
          <p:cNvPr id="24" name="object 4">
            <a:extLst>
              <a:ext uri="{FF2B5EF4-FFF2-40B4-BE49-F238E27FC236}">
                <a16:creationId xmlns:a16="http://schemas.microsoft.com/office/drawing/2014/main" id="{6A4ADEC6-984D-9234-D26B-8A443CAFA982}"/>
              </a:ext>
            </a:extLst>
          </p:cNvPr>
          <p:cNvSpPr txBox="1">
            <a:spLocks/>
          </p:cNvSpPr>
          <p:nvPr/>
        </p:nvSpPr>
        <p:spPr>
          <a:xfrm>
            <a:off x="1568801" y="1592945"/>
            <a:ext cx="4853283" cy="381515"/>
          </a:xfrm>
          <a:prstGeom prst="rect">
            <a:avLst/>
          </a:prstGeom>
        </p:spPr>
        <p:txBody>
          <a:bodyPr vert="horz" wrap="square" lIns="0" tIns="12065" rIns="0" bIns="0" rtlCol="0">
            <a:spAutoFit/>
          </a:bodyPr>
          <a:lstStyle>
            <a:lvl1pPr>
              <a:defRPr sz="3900" b="0" i="0">
                <a:solidFill>
                  <a:srgbClr val="3AC1C9"/>
                </a:solidFill>
                <a:latin typeface="Rockwell"/>
                <a:ea typeface="+mj-ea"/>
                <a:cs typeface="Rockwell"/>
              </a:defRPr>
            </a:lvl1pPr>
          </a:lstStyle>
          <a:p>
            <a:pPr marL="12700" algn="ctr">
              <a:spcBef>
                <a:spcPts val="95"/>
              </a:spcBef>
            </a:pPr>
            <a:r>
              <a:rPr lang="en-US" sz="2400" b="1" dirty="0">
                <a:solidFill>
                  <a:srgbClr val="E43693"/>
                </a:solidFill>
                <a:effectLst>
                  <a:glow rad="101600">
                    <a:schemeClr val="bg1">
                      <a:alpha val="85000"/>
                    </a:schemeClr>
                  </a:glow>
                </a:effectLst>
                <a:latin typeface="Arial" panose="020B0604020202020204" pitchFamily="34" charset="0"/>
                <a:cs typeface="Arial" panose="020B0604020202020204" pitchFamily="34" charset="0"/>
              </a:rPr>
              <a:t>National School Breakfast Week</a:t>
            </a:r>
          </a:p>
        </p:txBody>
      </p:sp>
      <p:grpSp>
        <p:nvGrpSpPr>
          <p:cNvPr id="2" name="Group 1">
            <a:extLst>
              <a:ext uri="{FF2B5EF4-FFF2-40B4-BE49-F238E27FC236}">
                <a16:creationId xmlns:a16="http://schemas.microsoft.com/office/drawing/2014/main" id="{ECAF8ABD-1704-7E20-7F76-380EDF27A2B2}"/>
              </a:ext>
            </a:extLst>
          </p:cNvPr>
          <p:cNvGrpSpPr/>
          <p:nvPr/>
        </p:nvGrpSpPr>
        <p:grpSpPr>
          <a:xfrm>
            <a:off x="-9632" y="-17828"/>
            <a:ext cx="7743982" cy="8357751"/>
            <a:chOff x="-22722" y="49756"/>
            <a:chExt cx="7743982" cy="8357751"/>
          </a:xfrm>
        </p:grpSpPr>
        <p:pic>
          <p:nvPicPr>
            <p:cNvPr id="21" name="Picture 20" descr="A blue and black leaf&#10;&#10;Description automatically generated">
              <a:extLst>
                <a:ext uri="{FF2B5EF4-FFF2-40B4-BE49-F238E27FC236}">
                  <a16:creationId xmlns:a16="http://schemas.microsoft.com/office/drawing/2014/main" id="{B1186F6D-9632-EA8D-B3B7-13BD26C8FE7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4627723">
              <a:off x="2628309" y="139902"/>
              <a:ext cx="1183318" cy="1183318"/>
            </a:xfrm>
            <a:prstGeom prst="rect">
              <a:avLst/>
            </a:prstGeom>
          </p:spPr>
        </p:pic>
        <p:pic>
          <p:nvPicPr>
            <p:cNvPr id="20" name="Picture 19" descr="A blue and black leaf&#10;&#10;Description automatically generated">
              <a:extLst>
                <a:ext uri="{FF2B5EF4-FFF2-40B4-BE49-F238E27FC236}">
                  <a16:creationId xmlns:a16="http://schemas.microsoft.com/office/drawing/2014/main" id="{997BE724-6F72-B4E5-B44E-02D71701399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251995">
              <a:off x="6447887" y="49756"/>
              <a:ext cx="1183318" cy="1183318"/>
            </a:xfrm>
            <a:prstGeom prst="rect">
              <a:avLst/>
            </a:prstGeom>
          </p:spPr>
        </p:pic>
        <p:pic>
          <p:nvPicPr>
            <p:cNvPr id="25" name="Picture 24" descr="A surf board with a hand and a banana&#10;&#10;Description automatically generated">
              <a:extLst>
                <a:ext uri="{FF2B5EF4-FFF2-40B4-BE49-F238E27FC236}">
                  <a16:creationId xmlns:a16="http://schemas.microsoft.com/office/drawing/2014/main" id="{7C7B7637-0DE6-673A-3767-F23D43D379C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803980">
              <a:off x="-22722" y="167703"/>
              <a:ext cx="2544102" cy="1387692"/>
            </a:xfrm>
            <a:prstGeom prst="rect">
              <a:avLst/>
            </a:prstGeom>
            <a:effectLst>
              <a:glow rad="101600">
                <a:schemeClr val="bg1">
                  <a:alpha val="85000"/>
                </a:schemeClr>
              </a:glow>
            </a:effectLst>
          </p:spPr>
        </p:pic>
        <p:pic>
          <p:nvPicPr>
            <p:cNvPr id="31" name="Picture 30" descr="A cartoon of a shell&#10;&#10;Description automatically generated">
              <a:extLst>
                <a:ext uri="{FF2B5EF4-FFF2-40B4-BE49-F238E27FC236}">
                  <a16:creationId xmlns:a16="http://schemas.microsoft.com/office/drawing/2014/main" id="{2900C614-6687-DD91-37D6-0EDB8ABF390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6980420">
              <a:off x="142779" y="4181927"/>
              <a:ext cx="718401" cy="705310"/>
            </a:xfrm>
            <a:prstGeom prst="rect">
              <a:avLst/>
            </a:prstGeom>
          </p:spPr>
        </p:pic>
        <p:pic>
          <p:nvPicPr>
            <p:cNvPr id="37" name="Picture 36" descr="A pink bucket with dirt inside&#10;&#10;Description automatically generated">
              <a:extLst>
                <a:ext uri="{FF2B5EF4-FFF2-40B4-BE49-F238E27FC236}">
                  <a16:creationId xmlns:a16="http://schemas.microsoft.com/office/drawing/2014/main" id="{4A4ADAEE-A3E2-3DCC-D7ED-966B846A5B7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33420" y="6601373"/>
              <a:ext cx="1527052" cy="1606332"/>
            </a:xfrm>
            <a:prstGeom prst="rect">
              <a:avLst/>
            </a:prstGeom>
          </p:spPr>
        </p:pic>
        <p:pic>
          <p:nvPicPr>
            <p:cNvPr id="35" name="Picture 34" descr="A cartoon sand castle with a red flag&#10;&#10;Description automatically generated">
              <a:extLst>
                <a:ext uri="{FF2B5EF4-FFF2-40B4-BE49-F238E27FC236}">
                  <a16:creationId xmlns:a16="http://schemas.microsoft.com/office/drawing/2014/main" id="{ED208CD6-FBEC-482A-A0B5-C66290539A8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02162" y="7035904"/>
              <a:ext cx="1353315" cy="1371603"/>
            </a:xfrm>
            <a:prstGeom prst="rect">
              <a:avLst/>
            </a:prstGeom>
          </p:spPr>
        </p:pic>
        <p:pic>
          <p:nvPicPr>
            <p:cNvPr id="15" name="Picture 14" descr="A purple starfish on a black background&#10;&#10;Description automatically generated">
              <a:extLst>
                <a:ext uri="{FF2B5EF4-FFF2-40B4-BE49-F238E27FC236}">
                  <a16:creationId xmlns:a16="http://schemas.microsoft.com/office/drawing/2014/main" id="{2492C1DB-24D2-1D86-55DD-35B5DB1868C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9507317">
              <a:off x="6884783" y="2695285"/>
              <a:ext cx="836477" cy="853357"/>
            </a:xfrm>
            <a:prstGeom prst="rect">
              <a:avLst/>
            </a:prstGeom>
          </p:spPr>
        </p:pic>
      </p:grpSp>
    </p:spTree>
    <p:extLst>
      <p:ext uri="{BB962C8B-B14F-4D97-AF65-F5344CB8AC3E}">
        <p14:creationId xmlns:p14="http://schemas.microsoft.com/office/powerpoint/2010/main" val="235820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29021"/>
            <a:ext cx="7772400" cy="2358401"/>
          </a:xfrm>
          <a:custGeom>
            <a:avLst/>
            <a:gdLst/>
            <a:ahLst/>
            <a:cxnLst/>
            <a:rect l="l" t="t" r="r" b="b"/>
            <a:pathLst>
              <a:path w="7772400" h="2101850">
                <a:moveTo>
                  <a:pt x="0" y="2101583"/>
                </a:moveTo>
                <a:lnTo>
                  <a:pt x="7772400" y="2101583"/>
                </a:lnTo>
                <a:lnTo>
                  <a:pt x="7772400" y="0"/>
                </a:lnTo>
                <a:lnTo>
                  <a:pt x="0" y="0"/>
                </a:lnTo>
                <a:lnTo>
                  <a:pt x="0" y="2101583"/>
                </a:lnTo>
                <a:close/>
              </a:path>
            </a:pathLst>
          </a:custGeom>
          <a:solidFill>
            <a:srgbClr val="F1F1F1"/>
          </a:solidFill>
        </p:spPr>
        <p:txBody>
          <a:bodyPr wrap="square" lIns="0" tIns="0" rIns="0" bIns="0" rtlCol="0"/>
          <a:lstStyle/>
          <a:p>
            <a:endParaRPr dirty="0"/>
          </a:p>
        </p:txBody>
      </p:sp>
      <p:sp>
        <p:nvSpPr>
          <p:cNvPr id="3" name="object 3"/>
          <p:cNvSpPr/>
          <p:nvPr/>
        </p:nvSpPr>
        <p:spPr>
          <a:xfrm>
            <a:off x="0" y="1485900"/>
            <a:ext cx="7772400" cy="2443480"/>
          </a:xfrm>
          <a:custGeom>
            <a:avLst/>
            <a:gdLst/>
            <a:ahLst/>
            <a:cxnLst/>
            <a:rect l="l" t="t" r="r" b="b"/>
            <a:pathLst>
              <a:path w="7772400" h="2443479">
                <a:moveTo>
                  <a:pt x="7772400" y="0"/>
                </a:moveTo>
                <a:lnTo>
                  <a:pt x="0" y="0"/>
                </a:lnTo>
                <a:lnTo>
                  <a:pt x="0" y="2442972"/>
                </a:lnTo>
                <a:lnTo>
                  <a:pt x="7772400" y="2442972"/>
                </a:lnTo>
                <a:lnTo>
                  <a:pt x="7772400" y="0"/>
                </a:lnTo>
                <a:close/>
              </a:path>
            </a:pathLst>
          </a:custGeom>
          <a:solidFill>
            <a:srgbClr val="F1F1F1"/>
          </a:solidFill>
        </p:spPr>
        <p:txBody>
          <a:bodyPr wrap="square" lIns="0" tIns="0" rIns="0" bIns="0" rtlCol="0"/>
          <a:lstStyle/>
          <a:p>
            <a:endParaRPr dirty="0"/>
          </a:p>
        </p:txBody>
      </p:sp>
      <p:grpSp>
        <p:nvGrpSpPr>
          <p:cNvPr id="4" name="object 4"/>
          <p:cNvGrpSpPr/>
          <p:nvPr/>
        </p:nvGrpSpPr>
        <p:grpSpPr>
          <a:xfrm>
            <a:off x="0" y="222507"/>
            <a:ext cx="7772400" cy="1164590"/>
            <a:chOff x="0" y="222507"/>
            <a:chExt cx="7772400" cy="1164590"/>
          </a:xfrm>
        </p:grpSpPr>
        <p:sp>
          <p:nvSpPr>
            <p:cNvPr id="5" name="object 5"/>
            <p:cNvSpPr/>
            <p:nvPr/>
          </p:nvSpPr>
          <p:spPr>
            <a:xfrm>
              <a:off x="0" y="222507"/>
              <a:ext cx="7772400" cy="1164590"/>
            </a:xfrm>
            <a:custGeom>
              <a:avLst/>
              <a:gdLst/>
              <a:ahLst/>
              <a:cxnLst/>
              <a:rect l="l" t="t" r="r" b="b"/>
              <a:pathLst>
                <a:path w="7772400" h="1164590">
                  <a:moveTo>
                    <a:pt x="7772400" y="0"/>
                  </a:moveTo>
                  <a:lnTo>
                    <a:pt x="0" y="0"/>
                  </a:lnTo>
                  <a:lnTo>
                    <a:pt x="814514" y="1164323"/>
                  </a:lnTo>
                  <a:lnTo>
                    <a:pt x="7772400" y="1164323"/>
                  </a:lnTo>
                  <a:lnTo>
                    <a:pt x="7772400" y="0"/>
                  </a:lnTo>
                  <a:close/>
                </a:path>
              </a:pathLst>
            </a:custGeom>
            <a:solidFill>
              <a:srgbClr val="004880"/>
            </a:solidFill>
          </p:spPr>
          <p:txBody>
            <a:bodyPr wrap="square" lIns="0" tIns="0" rIns="0" bIns="0" rtlCol="0"/>
            <a:lstStyle/>
            <a:p>
              <a:endParaRPr dirty="0"/>
            </a:p>
          </p:txBody>
        </p:sp>
        <p:sp>
          <p:nvSpPr>
            <p:cNvPr id="6" name="object 6"/>
            <p:cNvSpPr/>
            <p:nvPr/>
          </p:nvSpPr>
          <p:spPr>
            <a:xfrm>
              <a:off x="826008" y="1245107"/>
              <a:ext cx="6946900" cy="142240"/>
            </a:xfrm>
            <a:custGeom>
              <a:avLst/>
              <a:gdLst/>
              <a:ahLst/>
              <a:cxnLst/>
              <a:rect l="l" t="t" r="r" b="b"/>
              <a:pathLst>
                <a:path w="6946900" h="142240">
                  <a:moveTo>
                    <a:pt x="6946392" y="0"/>
                  </a:moveTo>
                  <a:lnTo>
                    <a:pt x="0" y="0"/>
                  </a:lnTo>
                  <a:lnTo>
                    <a:pt x="0" y="141731"/>
                  </a:lnTo>
                  <a:lnTo>
                    <a:pt x="6946392" y="141731"/>
                  </a:lnTo>
                  <a:lnTo>
                    <a:pt x="6946392" y="0"/>
                  </a:lnTo>
                  <a:close/>
                </a:path>
              </a:pathLst>
            </a:custGeom>
            <a:solidFill>
              <a:srgbClr val="3AC1C9"/>
            </a:solidFill>
          </p:spPr>
          <p:txBody>
            <a:bodyPr wrap="square" lIns="0" tIns="0" rIns="0" bIns="0" rtlCol="0"/>
            <a:lstStyle/>
            <a:p>
              <a:endParaRPr dirty="0"/>
            </a:p>
          </p:txBody>
        </p:sp>
      </p:grpSp>
      <p:sp>
        <p:nvSpPr>
          <p:cNvPr id="7" name="object 7"/>
          <p:cNvSpPr txBox="1">
            <a:spLocks noGrp="1"/>
          </p:cNvSpPr>
          <p:nvPr>
            <p:ph type="title"/>
          </p:nvPr>
        </p:nvSpPr>
        <p:spPr>
          <a:xfrm>
            <a:off x="892569" y="217999"/>
            <a:ext cx="3661410" cy="619760"/>
          </a:xfrm>
          <a:prstGeom prst="rect">
            <a:avLst/>
          </a:prstGeom>
        </p:spPr>
        <p:txBody>
          <a:bodyPr vert="horz" wrap="square" lIns="0" tIns="12700" rIns="0" bIns="0" rtlCol="0">
            <a:spAutoFit/>
          </a:bodyPr>
          <a:lstStyle/>
          <a:p>
            <a:pPr marL="12700">
              <a:lnSpc>
                <a:spcPct val="100000"/>
              </a:lnSpc>
              <a:spcBef>
                <a:spcPts val="100"/>
              </a:spcBef>
            </a:pPr>
            <a:r>
              <a:rPr spc="-35" dirty="0"/>
              <a:t>Copy-</a:t>
            </a:r>
            <a:r>
              <a:rPr spc="-10" dirty="0"/>
              <a:t>and-</a:t>
            </a:r>
            <a:r>
              <a:rPr spc="-20" dirty="0"/>
              <a:t>Paste</a:t>
            </a:r>
          </a:p>
        </p:txBody>
      </p:sp>
      <p:sp>
        <p:nvSpPr>
          <p:cNvPr id="8" name="object 8"/>
          <p:cNvSpPr txBox="1"/>
          <p:nvPr/>
        </p:nvSpPr>
        <p:spPr>
          <a:xfrm>
            <a:off x="892569" y="675161"/>
            <a:ext cx="4838700" cy="619760"/>
          </a:xfrm>
          <a:prstGeom prst="rect">
            <a:avLst/>
          </a:prstGeom>
        </p:spPr>
        <p:txBody>
          <a:bodyPr vert="horz" wrap="square" lIns="0" tIns="12700" rIns="0" bIns="0" rtlCol="0">
            <a:spAutoFit/>
          </a:bodyPr>
          <a:lstStyle/>
          <a:p>
            <a:pPr marL="12700">
              <a:lnSpc>
                <a:spcPct val="100000"/>
              </a:lnSpc>
              <a:spcBef>
                <a:spcPts val="100"/>
              </a:spcBef>
            </a:pPr>
            <a:r>
              <a:rPr sz="3900" dirty="0">
                <a:solidFill>
                  <a:srgbClr val="FFFFFF"/>
                </a:solidFill>
                <a:latin typeface="Arial Black"/>
                <a:cs typeface="Arial Black"/>
              </a:rPr>
              <a:t>Images</a:t>
            </a:r>
            <a:r>
              <a:rPr sz="3900" spc="10" dirty="0">
                <a:solidFill>
                  <a:srgbClr val="FFFFFF"/>
                </a:solidFill>
                <a:latin typeface="Arial Black"/>
                <a:cs typeface="Arial Black"/>
              </a:rPr>
              <a:t> </a:t>
            </a:r>
            <a:r>
              <a:rPr sz="3900" dirty="0">
                <a:solidFill>
                  <a:srgbClr val="FFFFFF"/>
                </a:solidFill>
                <a:latin typeface="Arial Black"/>
                <a:cs typeface="Arial Black"/>
              </a:rPr>
              <a:t>and</a:t>
            </a:r>
            <a:r>
              <a:rPr sz="3900" spc="10" dirty="0">
                <a:solidFill>
                  <a:srgbClr val="FFFFFF"/>
                </a:solidFill>
                <a:latin typeface="Arial Black"/>
                <a:cs typeface="Arial Black"/>
              </a:rPr>
              <a:t> </a:t>
            </a:r>
            <a:r>
              <a:rPr sz="3900" spc="-10" dirty="0">
                <a:solidFill>
                  <a:srgbClr val="FFFFFF"/>
                </a:solidFill>
                <a:latin typeface="Arial Black"/>
                <a:cs typeface="Arial Black"/>
              </a:rPr>
              <a:t>Posts</a:t>
            </a:r>
            <a:endParaRPr sz="3900" dirty="0">
              <a:latin typeface="Arial Black"/>
              <a:cs typeface="Arial Black"/>
            </a:endParaRPr>
          </a:p>
        </p:txBody>
      </p:sp>
      <p:sp>
        <p:nvSpPr>
          <p:cNvPr id="9" name="object 9"/>
          <p:cNvSpPr txBox="1"/>
          <p:nvPr/>
        </p:nvSpPr>
        <p:spPr>
          <a:xfrm>
            <a:off x="4020445" y="1447800"/>
            <a:ext cx="3039110" cy="298799"/>
          </a:xfrm>
          <a:prstGeom prst="rect">
            <a:avLst/>
          </a:prstGeom>
        </p:spPr>
        <p:txBody>
          <a:bodyPr vert="horz" wrap="square" lIns="0" tIns="52069" rIns="0" bIns="0" rtlCol="0">
            <a:spAutoFit/>
          </a:bodyPr>
          <a:lstStyle/>
          <a:p>
            <a:pPr marL="37465">
              <a:lnSpc>
                <a:spcPct val="100000"/>
              </a:lnSpc>
              <a:spcBef>
                <a:spcPts val="409"/>
              </a:spcBef>
            </a:pPr>
            <a:r>
              <a:rPr sz="1600" b="1" dirty="0">
                <a:solidFill>
                  <a:srgbClr val="3AC1C9"/>
                </a:solidFill>
                <a:latin typeface="Rockwell"/>
                <a:cs typeface="Rockwell"/>
              </a:rPr>
              <a:t>POST</a:t>
            </a:r>
            <a:r>
              <a:rPr sz="1600" b="1" spc="-40" dirty="0">
                <a:solidFill>
                  <a:srgbClr val="3AC1C9"/>
                </a:solidFill>
                <a:latin typeface="Rockwell"/>
                <a:cs typeface="Rockwell"/>
              </a:rPr>
              <a:t> </a:t>
            </a:r>
            <a:r>
              <a:rPr sz="1600" b="1" spc="-25" dirty="0">
                <a:solidFill>
                  <a:srgbClr val="3AC1C9"/>
                </a:solidFill>
                <a:latin typeface="Rockwell"/>
                <a:cs typeface="Rockwell"/>
              </a:rPr>
              <a:t>#1</a:t>
            </a:r>
            <a:endParaRPr sz="1600" dirty="0">
              <a:latin typeface="Rockwell"/>
              <a:cs typeface="Rockwell"/>
            </a:endParaRPr>
          </a:p>
        </p:txBody>
      </p:sp>
      <p:sp>
        <p:nvSpPr>
          <p:cNvPr id="10" name="object 10"/>
          <p:cNvSpPr txBox="1"/>
          <p:nvPr/>
        </p:nvSpPr>
        <p:spPr>
          <a:xfrm>
            <a:off x="4045766" y="3886200"/>
            <a:ext cx="3469640" cy="329577"/>
          </a:xfrm>
          <a:prstGeom prst="rect">
            <a:avLst/>
          </a:prstGeom>
        </p:spPr>
        <p:txBody>
          <a:bodyPr vert="horz" wrap="square" lIns="0" tIns="82550" rIns="0" bIns="0" rtlCol="0">
            <a:spAutoFit/>
          </a:bodyPr>
          <a:lstStyle/>
          <a:p>
            <a:pPr marL="12700">
              <a:lnSpc>
                <a:spcPct val="100000"/>
              </a:lnSpc>
              <a:spcBef>
                <a:spcPts val="650"/>
              </a:spcBef>
            </a:pPr>
            <a:r>
              <a:rPr sz="1600" b="1" dirty="0">
                <a:solidFill>
                  <a:srgbClr val="3AC1C9"/>
                </a:solidFill>
                <a:latin typeface="Rockwell"/>
                <a:cs typeface="Rockwell"/>
              </a:rPr>
              <a:t>POST</a:t>
            </a:r>
            <a:r>
              <a:rPr sz="1600" b="1" spc="-40" dirty="0">
                <a:solidFill>
                  <a:srgbClr val="3AC1C9"/>
                </a:solidFill>
                <a:latin typeface="Rockwell"/>
                <a:cs typeface="Rockwell"/>
              </a:rPr>
              <a:t> </a:t>
            </a:r>
            <a:r>
              <a:rPr sz="1600" b="1" spc="-25" dirty="0">
                <a:solidFill>
                  <a:srgbClr val="3AC1C9"/>
                </a:solidFill>
                <a:latin typeface="Rockwell"/>
                <a:cs typeface="Rockwell"/>
              </a:rPr>
              <a:t>#2</a:t>
            </a:r>
            <a:endParaRPr sz="1600" dirty="0">
              <a:latin typeface="Rockwell"/>
              <a:cs typeface="Rockwell"/>
            </a:endParaRPr>
          </a:p>
        </p:txBody>
      </p:sp>
      <p:grpSp>
        <p:nvGrpSpPr>
          <p:cNvPr id="11" name="object 11"/>
          <p:cNvGrpSpPr/>
          <p:nvPr/>
        </p:nvGrpSpPr>
        <p:grpSpPr>
          <a:xfrm>
            <a:off x="0" y="8052816"/>
            <a:ext cx="7772400" cy="2005964"/>
            <a:chOff x="0" y="8052816"/>
            <a:chExt cx="7772400" cy="2005964"/>
          </a:xfrm>
        </p:grpSpPr>
        <p:sp>
          <p:nvSpPr>
            <p:cNvPr id="12" name="object 12"/>
            <p:cNvSpPr/>
            <p:nvPr/>
          </p:nvSpPr>
          <p:spPr>
            <a:xfrm>
              <a:off x="0" y="8487156"/>
              <a:ext cx="7772400" cy="1571625"/>
            </a:xfrm>
            <a:custGeom>
              <a:avLst/>
              <a:gdLst/>
              <a:ahLst/>
              <a:cxnLst/>
              <a:rect l="l" t="t" r="r" b="b"/>
              <a:pathLst>
                <a:path w="7772400" h="1571625">
                  <a:moveTo>
                    <a:pt x="7772400" y="0"/>
                  </a:moveTo>
                  <a:lnTo>
                    <a:pt x="0" y="0"/>
                  </a:lnTo>
                  <a:lnTo>
                    <a:pt x="0" y="1571244"/>
                  </a:lnTo>
                  <a:lnTo>
                    <a:pt x="7772400" y="1571244"/>
                  </a:lnTo>
                  <a:lnTo>
                    <a:pt x="7772400" y="0"/>
                  </a:lnTo>
                  <a:close/>
                </a:path>
              </a:pathLst>
            </a:custGeom>
            <a:solidFill>
              <a:srgbClr val="004880"/>
            </a:solidFill>
          </p:spPr>
          <p:txBody>
            <a:bodyPr wrap="square" lIns="0" tIns="0" rIns="0" bIns="0" rtlCol="0"/>
            <a:lstStyle/>
            <a:p>
              <a:endParaRPr dirty="0"/>
            </a:p>
          </p:txBody>
        </p:sp>
        <p:pic>
          <p:nvPicPr>
            <p:cNvPr id="13" name="object 13">
              <a:hlinkClick r:id="rId2"/>
            </p:cNvPr>
            <p:cNvPicPr/>
            <p:nvPr/>
          </p:nvPicPr>
          <p:blipFill>
            <a:blip r:embed="rId3" cstate="print"/>
            <a:stretch>
              <a:fillRect/>
            </a:stretch>
          </p:blipFill>
          <p:spPr>
            <a:xfrm>
              <a:off x="6914388" y="8930640"/>
              <a:ext cx="300227" cy="300227"/>
            </a:xfrm>
            <a:prstGeom prst="rect">
              <a:avLst/>
            </a:prstGeom>
          </p:spPr>
        </p:pic>
        <p:pic>
          <p:nvPicPr>
            <p:cNvPr id="14" name="object 14">
              <a:hlinkClick r:id="rId4"/>
            </p:cNvPr>
            <p:cNvPicPr/>
            <p:nvPr/>
          </p:nvPicPr>
          <p:blipFill>
            <a:blip r:embed="rId5" cstate="print"/>
            <a:stretch>
              <a:fillRect/>
            </a:stretch>
          </p:blipFill>
          <p:spPr>
            <a:xfrm>
              <a:off x="7252716" y="8930640"/>
              <a:ext cx="300227" cy="300227"/>
            </a:xfrm>
            <a:prstGeom prst="rect">
              <a:avLst/>
            </a:prstGeom>
          </p:spPr>
        </p:pic>
        <p:pic>
          <p:nvPicPr>
            <p:cNvPr id="15" name="object 15">
              <a:hlinkClick r:id="rId6"/>
            </p:cNvPr>
            <p:cNvPicPr/>
            <p:nvPr/>
          </p:nvPicPr>
          <p:blipFill>
            <a:blip r:embed="rId7" cstate="print"/>
            <a:stretch>
              <a:fillRect/>
            </a:stretch>
          </p:blipFill>
          <p:spPr>
            <a:xfrm>
              <a:off x="6914388" y="9256776"/>
              <a:ext cx="300227" cy="300215"/>
            </a:xfrm>
            <a:prstGeom prst="rect">
              <a:avLst/>
            </a:prstGeom>
          </p:spPr>
        </p:pic>
        <p:pic>
          <p:nvPicPr>
            <p:cNvPr id="16" name="object 16">
              <a:hlinkClick r:id="rId8"/>
            </p:cNvPr>
            <p:cNvPicPr/>
            <p:nvPr/>
          </p:nvPicPr>
          <p:blipFill>
            <a:blip r:embed="rId9" cstate="print"/>
            <a:stretch>
              <a:fillRect/>
            </a:stretch>
          </p:blipFill>
          <p:spPr>
            <a:xfrm>
              <a:off x="7248143" y="9261348"/>
              <a:ext cx="301751" cy="301751"/>
            </a:xfrm>
            <a:prstGeom prst="rect">
              <a:avLst/>
            </a:prstGeom>
          </p:spPr>
        </p:pic>
        <p:pic>
          <p:nvPicPr>
            <p:cNvPr id="17" name="object 17">
              <a:hlinkClick r:id="rId10"/>
            </p:cNvPr>
            <p:cNvPicPr/>
            <p:nvPr/>
          </p:nvPicPr>
          <p:blipFill>
            <a:blip r:embed="rId11" cstate="print"/>
            <a:stretch>
              <a:fillRect/>
            </a:stretch>
          </p:blipFill>
          <p:spPr>
            <a:xfrm>
              <a:off x="269747" y="8645652"/>
              <a:ext cx="626363" cy="946403"/>
            </a:xfrm>
            <a:prstGeom prst="rect">
              <a:avLst/>
            </a:prstGeom>
          </p:spPr>
        </p:pic>
        <p:pic>
          <p:nvPicPr>
            <p:cNvPr id="18" name="object 18">
              <a:hlinkClick r:id="rId12"/>
            </p:cNvPr>
            <p:cNvPicPr/>
            <p:nvPr/>
          </p:nvPicPr>
          <p:blipFill>
            <a:blip r:embed="rId13" cstate="print"/>
            <a:stretch>
              <a:fillRect/>
            </a:stretch>
          </p:blipFill>
          <p:spPr>
            <a:xfrm>
              <a:off x="2113788" y="8052816"/>
              <a:ext cx="3692651" cy="1190243"/>
            </a:xfrm>
            <a:prstGeom prst="rect">
              <a:avLst/>
            </a:prstGeom>
          </p:spPr>
        </p:pic>
      </p:grpSp>
      <p:sp>
        <p:nvSpPr>
          <p:cNvPr id="19" name="object 19"/>
          <p:cNvSpPr txBox="1"/>
          <p:nvPr/>
        </p:nvSpPr>
        <p:spPr>
          <a:xfrm>
            <a:off x="4046638" y="6096000"/>
            <a:ext cx="3325495" cy="330860"/>
          </a:xfrm>
          <a:prstGeom prst="rect">
            <a:avLst/>
          </a:prstGeom>
        </p:spPr>
        <p:txBody>
          <a:bodyPr vert="horz" wrap="square" lIns="0" tIns="83820" rIns="0" bIns="0" rtlCol="0">
            <a:spAutoFit/>
          </a:bodyPr>
          <a:lstStyle/>
          <a:p>
            <a:pPr marL="12700">
              <a:lnSpc>
                <a:spcPct val="100000"/>
              </a:lnSpc>
              <a:spcBef>
                <a:spcPts val="660"/>
              </a:spcBef>
            </a:pPr>
            <a:r>
              <a:rPr sz="1600" b="1" dirty="0">
                <a:solidFill>
                  <a:srgbClr val="3AC1C9"/>
                </a:solidFill>
                <a:latin typeface="Rockwell"/>
                <a:cs typeface="Rockwell"/>
              </a:rPr>
              <a:t>POST</a:t>
            </a:r>
            <a:r>
              <a:rPr sz="1600" b="1" spc="-40" dirty="0">
                <a:solidFill>
                  <a:srgbClr val="3AC1C9"/>
                </a:solidFill>
                <a:latin typeface="Rockwell"/>
                <a:cs typeface="Rockwell"/>
              </a:rPr>
              <a:t> </a:t>
            </a:r>
            <a:r>
              <a:rPr sz="1600" b="1" spc="-25" dirty="0">
                <a:solidFill>
                  <a:srgbClr val="3AC1C9"/>
                </a:solidFill>
                <a:latin typeface="Rockwell"/>
                <a:cs typeface="Rockwell"/>
              </a:rPr>
              <a:t>#3</a:t>
            </a:r>
            <a:endParaRPr sz="1600" dirty="0">
              <a:latin typeface="Rockwell"/>
              <a:cs typeface="Rockwell"/>
            </a:endParaRPr>
          </a:p>
        </p:txBody>
      </p:sp>
      <p:sp>
        <p:nvSpPr>
          <p:cNvPr id="23" name="object 23"/>
          <p:cNvSpPr txBox="1">
            <a:spLocks noGrp="1"/>
          </p:cNvSpPr>
          <p:nvPr>
            <p:ph type="dt" sz="half" idx="6"/>
          </p:nvPr>
        </p:nvSpPr>
        <p:spPr>
          <a:prstGeom prst="rect">
            <a:avLst/>
          </a:prstGeom>
        </p:spPr>
        <p:txBody>
          <a:bodyPr vert="horz" wrap="square" lIns="0" tIns="1905" rIns="0" bIns="0" rtlCol="0">
            <a:spAutoFit/>
          </a:body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24" name="object 24"/>
          <p:cNvSpPr txBox="1">
            <a:spLocks noGrp="1"/>
          </p:cNvSpPr>
          <p:nvPr>
            <p:ph type="ftr" sz="quarter" idx="5"/>
          </p:nvPr>
        </p:nvSpPr>
        <p:spPr>
          <a:prstGeom prst="rect">
            <a:avLst/>
          </a:prstGeom>
        </p:spPr>
        <p:txBody>
          <a:bodyPr vert="horz" wrap="square" lIns="0" tIns="1905" rIns="0" bIns="0" rtlCol="0">
            <a:spAutoFit/>
          </a:body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25" name="object 25"/>
          <p:cNvSpPr txBox="1"/>
          <p:nvPr/>
        </p:nvSpPr>
        <p:spPr>
          <a:xfrm>
            <a:off x="2734124" y="9620718"/>
            <a:ext cx="2415540" cy="290830"/>
          </a:xfrm>
          <a:prstGeom prst="rect">
            <a:avLst/>
          </a:prstGeom>
        </p:spPr>
        <p:txBody>
          <a:bodyPr vert="horz" wrap="square" lIns="0" tIns="1905" rIns="0" bIns="0" rtlCol="0">
            <a:spAutoFit/>
          </a:bodyPr>
          <a:lstStyle/>
          <a:p>
            <a:pPr algn="ctr">
              <a:lnSpc>
                <a:spcPct val="100000"/>
              </a:lnSpc>
              <a:spcBef>
                <a:spcPts val="15"/>
              </a:spcBef>
            </a:pPr>
            <a:r>
              <a:rPr sz="900" dirty="0">
                <a:solidFill>
                  <a:srgbClr val="E9E9EB"/>
                </a:solidFill>
                <a:latin typeface="Arial"/>
                <a:cs typeface="Arial"/>
                <a:hlinkClick r:id="rId14"/>
              </a:rPr>
              <a:t>This</a:t>
            </a:r>
            <a:r>
              <a:rPr sz="900" spc="-20" dirty="0">
                <a:solidFill>
                  <a:srgbClr val="E9E9EB"/>
                </a:solidFill>
                <a:latin typeface="Arial"/>
                <a:cs typeface="Arial"/>
                <a:hlinkClick r:id="rId14"/>
              </a:rPr>
              <a:t> </a:t>
            </a:r>
            <a:r>
              <a:rPr sz="900" dirty="0">
                <a:solidFill>
                  <a:srgbClr val="E9E9EB"/>
                </a:solidFill>
                <a:latin typeface="Arial"/>
                <a:cs typeface="Arial"/>
                <a:hlinkClick r:id="rId14"/>
              </a:rPr>
              <a:t>product</a:t>
            </a:r>
            <a:r>
              <a:rPr sz="900" spc="-25" dirty="0">
                <a:solidFill>
                  <a:srgbClr val="E9E9EB"/>
                </a:solidFill>
                <a:latin typeface="Arial"/>
                <a:cs typeface="Arial"/>
                <a:hlinkClick r:id="rId14"/>
              </a:rPr>
              <a:t> </a:t>
            </a:r>
            <a:r>
              <a:rPr sz="900" dirty="0">
                <a:solidFill>
                  <a:srgbClr val="E9E9EB"/>
                </a:solidFill>
                <a:latin typeface="Arial"/>
                <a:cs typeface="Arial"/>
                <a:hlinkClick r:id="rId14"/>
              </a:rPr>
              <a:t>was funded</a:t>
            </a:r>
            <a:r>
              <a:rPr sz="900" spc="-25" dirty="0">
                <a:solidFill>
                  <a:srgbClr val="E9E9EB"/>
                </a:solidFill>
                <a:latin typeface="Arial"/>
                <a:cs typeface="Arial"/>
                <a:hlinkClick r:id="rId14"/>
              </a:rPr>
              <a:t> </a:t>
            </a:r>
            <a:r>
              <a:rPr sz="900" dirty="0">
                <a:solidFill>
                  <a:srgbClr val="E9E9EB"/>
                </a:solidFill>
                <a:latin typeface="Arial"/>
                <a:cs typeface="Arial"/>
                <a:hlinkClick r:id="rId14"/>
              </a:rPr>
              <a:t>by</a:t>
            </a:r>
            <a:r>
              <a:rPr sz="900" spc="-5" dirty="0">
                <a:solidFill>
                  <a:srgbClr val="E9E9EB"/>
                </a:solidFill>
                <a:latin typeface="Arial"/>
                <a:cs typeface="Arial"/>
                <a:hlinkClick r:id="rId14"/>
              </a:rPr>
              <a:t> </a:t>
            </a:r>
            <a:r>
              <a:rPr sz="900" spc="-10" dirty="0">
                <a:solidFill>
                  <a:srgbClr val="E9E9EB"/>
                </a:solidFill>
                <a:latin typeface="Arial"/>
                <a:cs typeface="Arial"/>
                <a:hlinkClick r:id="rId14"/>
              </a:rPr>
              <a:t>USDA.</a:t>
            </a:r>
            <a:endParaRPr sz="900" dirty="0">
              <a:latin typeface="Arial"/>
              <a:cs typeface="Arial"/>
            </a:endParaRPr>
          </a:p>
          <a:p>
            <a:pPr algn="ctr">
              <a:lnSpc>
                <a:spcPct val="100000"/>
              </a:lnSpc>
            </a:pPr>
            <a:r>
              <a:rPr sz="900" dirty="0">
                <a:solidFill>
                  <a:srgbClr val="E9E9EB"/>
                </a:solidFill>
                <a:latin typeface="Arial"/>
                <a:cs typeface="Arial"/>
                <a:hlinkClick r:id="rId14"/>
              </a:rPr>
              <a:t>This</a:t>
            </a:r>
            <a:r>
              <a:rPr sz="900" spc="-10" dirty="0">
                <a:solidFill>
                  <a:srgbClr val="E9E9EB"/>
                </a:solidFill>
                <a:latin typeface="Arial"/>
                <a:cs typeface="Arial"/>
                <a:hlinkClick r:id="rId14"/>
              </a:rPr>
              <a:t> </a:t>
            </a:r>
            <a:r>
              <a:rPr sz="900" dirty="0">
                <a:solidFill>
                  <a:srgbClr val="E9E9EB"/>
                </a:solidFill>
                <a:latin typeface="Arial"/>
                <a:cs typeface="Arial"/>
                <a:hlinkClick r:id="rId14"/>
              </a:rPr>
              <a:t>institution</a:t>
            </a:r>
            <a:r>
              <a:rPr sz="900" spc="-35" dirty="0">
                <a:solidFill>
                  <a:srgbClr val="E9E9EB"/>
                </a:solidFill>
                <a:latin typeface="Arial"/>
                <a:cs typeface="Arial"/>
                <a:hlinkClick r:id="rId14"/>
              </a:rPr>
              <a:t> </a:t>
            </a:r>
            <a:r>
              <a:rPr sz="900" dirty="0">
                <a:solidFill>
                  <a:srgbClr val="E9E9EB"/>
                </a:solidFill>
                <a:latin typeface="Arial"/>
                <a:cs typeface="Arial"/>
                <a:hlinkClick r:id="rId14"/>
              </a:rPr>
              <a:t>is</a:t>
            </a:r>
            <a:r>
              <a:rPr sz="900" spc="-5" dirty="0">
                <a:solidFill>
                  <a:srgbClr val="E9E9EB"/>
                </a:solidFill>
                <a:latin typeface="Arial"/>
                <a:cs typeface="Arial"/>
                <a:hlinkClick r:id="rId14"/>
              </a:rPr>
              <a:t> </a:t>
            </a:r>
            <a:r>
              <a:rPr sz="900" dirty="0">
                <a:solidFill>
                  <a:srgbClr val="E9E9EB"/>
                </a:solidFill>
                <a:latin typeface="Arial"/>
                <a:cs typeface="Arial"/>
                <a:hlinkClick r:id="rId14"/>
              </a:rPr>
              <a:t>an</a:t>
            </a:r>
            <a:r>
              <a:rPr sz="900" spc="-10" dirty="0">
                <a:solidFill>
                  <a:srgbClr val="E9E9EB"/>
                </a:solidFill>
                <a:latin typeface="Arial"/>
                <a:cs typeface="Arial"/>
                <a:hlinkClick r:id="rId14"/>
              </a:rPr>
              <a:t> </a:t>
            </a:r>
            <a:r>
              <a:rPr sz="900" dirty="0">
                <a:solidFill>
                  <a:srgbClr val="E9E9EB"/>
                </a:solidFill>
                <a:latin typeface="Arial"/>
                <a:cs typeface="Arial"/>
                <a:hlinkClick r:id="rId14"/>
              </a:rPr>
              <a:t>equal</a:t>
            </a:r>
            <a:r>
              <a:rPr sz="900" spc="-20" dirty="0">
                <a:solidFill>
                  <a:srgbClr val="E9E9EB"/>
                </a:solidFill>
                <a:latin typeface="Arial"/>
                <a:cs typeface="Arial"/>
                <a:hlinkClick r:id="rId14"/>
              </a:rPr>
              <a:t> </a:t>
            </a:r>
            <a:r>
              <a:rPr sz="900" dirty="0">
                <a:solidFill>
                  <a:srgbClr val="E9E9EB"/>
                </a:solidFill>
                <a:latin typeface="Arial"/>
                <a:cs typeface="Arial"/>
                <a:hlinkClick r:id="rId14"/>
              </a:rPr>
              <a:t>opportunity</a:t>
            </a:r>
            <a:r>
              <a:rPr sz="900" spc="-30" dirty="0">
                <a:solidFill>
                  <a:srgbClr val="E9E9EB"/>
                </a:solidFill>
                <a:latin typeface="Arial"/>
                <a:cs typeface="Arial"/>
                <a:hlinkClick r:id="rId14"/>
              </a:rPr>
              <a:t> </a:t>
            </a:r>
            <a:r>
              <a:rPr sz="900" spc="-10" dirty="0">
                <a:solidFill>
                  <a:srgbClr val="E9E9EB"/>
                </a:solidFill>
                <a:latin typeface="Arial"/>
                <a:cs typeface="Arial"/>
                <a:hlinkClick r:id="rId14"/>
              </a:rPr>
              <a:t>provider.</a:t>
            </a:r>
            <a:endParaRPr sz="900" dirty="0">
              <a:latin typeface="Arial"/>
              <a:cs typeface="Arial"/>
            </a:endParaRPr>
          </a:p>
        </p:txBody>
      </p:sp>
      <p:sp>
        <p:nvSpPr>
          <p:cNvPr id="26" name="object 26"/>
          <p:cNvSpPr txBox="1"/>
          <p:nvPr/>
        </p:nvSpPr>
        <p:spPr>
          <a:xfrm>
            <a:off x="6402835" y="9632922"/>
            <a:ext cx="1173480" cy="290830"/>
          </a:xfrm>
          <a:prstGeom prst="rect">
            <a:avLst/>
          </a:prstGeom>
        </p:spPr>
        <p:txBody>
          <a:bodyPr vert="horz" wrap="square" lIns="0" tIns="1905" rIns="0" bIns="0" rtlCol="0">
            <a:spAutoFit/>
          </a:bodyPr>
          <a:lstStyle/>
          <a:p>
            <a:pPr marL="12700" marR="5080" indent="107950">
              <a:lnSpc>
                <a:spcPct val="100000"/>
              </a:lnSpc>
              <a:spcBef>
                <a:spcPts val="15"/>
              </a:spcBef>
            </a:pPr>
            <a:r>
              <a:rPr sz="900" dirty="0">
                <a:solidFill>
                  <a:srgbClr val="E9E9EB"/>
                </a:solidFill>
                <a:latin typeface="Arial"/>
                <a:cs typeface="Arial"/>
              </a:rPr>
              <a:t>Updated</a:t>
            </a:r>
            <a:r>
              <a:rPr sz="900" spc="-25" dirty="0">
                <a:solidFill>
                  <a:srgbClr val="E9E9EB"/>
                </a:solidFill>
                <a:latin typeface="Arial"/>
                <a:cs typeface="Arial"/>
              </a:rPr>
              <a:t> </a:t>
            </a:r>
            <a:r>
              <a:rPr sz="900" spc="-10" dirty="0">
                <a:solidFill>
                  <a:srgbClr val="E9E9EB"/>
                </a:solidFill>
                <a:latin typeface="Arial"/>
                <a:cs typeface="Arial"/>
              </a:rPr>
              <a:t>10/20/2022 </a:t>
            </a:r>
            <a:r>
              <a:rPr sz="900" spc="-10" dirty="0">
                <a:solidFill>
                  <a:srgbClr val="E9E9EB"/>
                </a:solidFill>
                <a:latin typeface="Arial"/>
                <a:cs typeface="Arial"/>
                <a:hlinkClick r:id="rId15"/>
              </a:rPr>
              <a:t>www.SquareMeals.org</a:t>
            </a:r>
            <a:endParaRPr sz="900" dirty="0">
              <a:latin typeface="Arial"/>
              <a:cs typeface="Arial"/>
            </a:endParaRPr>
          </a:p>
        </p:txBody>
      </p:sp>
      <p:sp>
        <p:nvSpPr>
          <p:cNvPr id="20" name="TextBox 19">
            <a:extLst>
              <a:ext uri="{FF2B5EF4-FFF2-40B4-BE49-F238E27FC236}">
                <a16:creationId xmlns:a16="http://schemas.microsoft.com/office/drawing/2014/main" id="{D68B7246-8949-35E0-4244-0ED44F1E07C5}"/>
              </a:ext>
            </a:extLst>
          </p:cNvPr>
          <p:cNvSpPr txBox="1"/>
          <p:nvPr/>
        </p:nvSpPr>
        <p:spPr>
          <a:xfrm>
            <a:off x="4058902" y="1752600"/>
            <a:ext cx="3741528" cy="181588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Get stoked for National School Breakfast Week! </a:t>
            </a:r>
            <a:r>
              <a:rPr lang="en-US" sz="1600" dirty="0">
                <a:latin typeface="Arial" panose="020B0604020202020204" pitchFamily="34" charset="0"/>
                <a:cs typeface="Arial" panose="020B0604020202020204" pitchFamily="34" charset="0"/>
              </a:rPr>
              <a:t>Join us March 4-8 as we celebrate with the theme “Surf’s Up with School Breakfast.” Check out our theme days and encourage your students to eat breakfast at school! #TXSBW #NSBW</a:t>
            </a:r>
          </a:p>
        </p:txBody>
      </p:sp>
      <p:sp>
        <p:nvSpPr>
          <p:cNvPr id="21" name="TextBox 20">
            <a:extLst>
              <a:ext uri="{FF2B5EF4-FFF2-40B4-BE49-F238E27FC236}">
                <a16:creationId xmlns:a16="http://schemas.microsoft.com/office/drawing/2014/main" id="{3E3F1A2E-067F-9D5A-980B-83BE0A716200}"/>
              </a:ext>
            </a:extLst>
          </p:cNvPr>
          <p:cNvSpPr txBox="1"/>
          <p:nvPr/>
        </p:nvSpPr>
        <p:spPr>
          <a:xfrm>
            <a:off x="4058902" y="6413718"/>
            <a:ext cx="3599165" cy="181588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Cowabunga! </a:t>
            </a:r>
            <a:r>
              <a:rPr lang="en-US" sz="1600" dirty="0">
                <a:latin typeface="Arial" panose="020B0604020202020204" pitchFamily="34" charset="0"/>
                <a:cs typeface="Arial" panose="020B0604020202020204" pitchFamily="34" charset="0"/>
              </a:rPr>
              <a:t>School breakfast has the nutrients and energy students need to “ride the wave” to academic success! Check out our celebration menu for March 4-8 and encourage your students to eat with us! #TXSBW #NSBW</a:t>
            </a:r>
          </a:p>
        </p:txBody>
      </p:sp>
      <p:sp>
        <p:nvSpPr>
          <p:cNvPr id="22" name="TextBox 21">
            <a:extLst>
              <a:ext uri="{FF2B5EF4-FFF2-40B4-BE49-F238E27FC236}">
                <a16:creationId xmlns:a16="http://schemas.microsoft.com/office/drawing/2014/main" id="{75520377-B0D9-10B0-1917-5CCAE25BEFF9}"/>
              </a:ext>
            </a:extLst>
          </p:cNvPr>
          <p:cNvSpPr txBox="1"/>
          <p:nvPr/>
        </p:nvSpPr>
        <p:spPr>
          <a:xfrm>
            <a:off x="4045766" y="4285600"/>
            <a:ext cx="3567542" cy="1569660"/>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Surf’s Up with School Breakfast </a:t>
            </a:r>
            <a:r>
              <a:rPr lang="en-US" sz="1600" dirty="0">
                <a:latin typeface="Arial" panose="020B0604020202020204" pitchFamily="34" charset="0"/>
                <a:cs typeface="Arial" panose="020B0604020202020204" pitchFamily="34" charset="0"/>
              </a:rPr>
              <a:t>- This week, March 4-8, is National School Breakfast Week! Get your students amped and encourage them to eat an epic breakfast at school! #TXSBW #NSBW</a:t>
            </a:r>
          </a:p>
        </p:txBody>
      </p:sp>
      <p:pic>
        <p:nvPicPr>
          <p:cNvPr id="31" name="Picture 30" descr="A poster for a school breakfast&#10;&#10;Description automatically generated">
            <a:extLst>
              <a:ext uri="{FF2B5EF4-FFF2-40B4-BE49-F238E27FC236}">
                <a16:creationId xmlns:a16="http://schemas.microsoft.com/office/drawing/2014/main" id="{61E846CB-82F7-089D-DE16-F990B911944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2265" y="4058563"/>
            <a:ext cx="1961237" cy="1961237"/>
          </a:xfrm>
          <a:prstGeom prst="rect">
            <a:avLst/>
          </a:prstGeom>
        </p:spPr>
      </p:pic>
      <p:pic>
        <p:nvPicPr>
          <p:cNvPr id="33" name="Picture 32" descr="A poster with text and images&#10;&#10;Description automatically generated">
            <a:extLst>
              <a:ext uri="{FF2B5EF4-FFF2-40B4-BE49-F238E27FC236}">
                <a16:creationId xmlns:a16="http://schemas.microsoft.com/office/drawing/2014/main" id="{BE0491B3-9E6A-5D7E-E1EF-D13BC6AE886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77767" y="6287515"/>
            <a:ext cx="1662903" cy="2151992"/>
          </a:xfrm>
          <a:prstGeom prst="rect">
            <a:avLst/>
          </a:prstGeom>
        </p:spPr>
      </p:pic>
      <p:pic>
        <p:nvPicPr>
          <p:cNvPr id="28" name="Picture 27" descr="A poster with text on it&#10;&#10;Description automatically generated">
            <a:extLst>
              <a:ext uri="{FF2B5EF4-FFF2-40B4-BE49-F238E27FC236}">
                <a16:creationId xmlns:a16="http://schemas.microsoft.com/office/drawing/2014/main" id="{5661C950-BEB1-A661-D509-7B77E0EA953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47787" y="1594241"/>
            <a:ext cx="1731591" cy="22408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45336"/>
            <a:ext cx="7772400" cy="2342086"/>
          </a:xfrm>
          <a:custGeom>
            <a:avLst/>
            <a:gdLst/>
            <a:ahLst/>
            <a:cxnLst/>
            <a:rect l="l" t="t" r="r" b="b"/>
            <a:pathLst>
              <a:path w="7772400" h="2101850">
                <a:moveTo>
                  <a:pt x="0" y="2101583"/>
                </a:moveTo>
                <a:lnTo>
                  <a:pt x="7772400" y="2101583"/>
                </a:lnTo>
                <a:lnTo>
                  <a:pt x="7772400" y="0"/>
                </a:lnTo>
                <a:lnTo>
                  <a:pt x="0" y="0"/>
                </a:lnTo>
                <a:lnTo>
                  <a:pt x="0" y="2101583"/>
                </a:lnTo>
                <a:close/>
              </a:path>
            </a:pathLst>
          </a:custGeom>
          <a:solidFill>
            <a:srgbClr val="F1F1F1"/>
          </a:solidFill>
        </p:spPr>
        <p:txBody>
          <a:bodyPr wrap="square" lIns="0" tIns="0" rIns="0" bIns="0" rtlCol="0"/>
          <a:lstStyle/>
          <a:p>
            <a:endParaRPr dirty="0"/>
          </a:p>
        </p:txBody>
      </p:sp>
      <p:sp>
        <p:nvSpPr>
          <p:cNvPr id="3" name="object 3"/>
          <p:cNvSpPr/>
          <p:nvPr/>
        </p:nvSpPr>
        <p:spPr>
          <a:xfrm>
            <a:off x="0" y="1485900"/>
            <a:ext cx="7772400" cy="2443480"/>
          </a:xfrm>
          <a:custGeom>
            <a:avLst/>
            <a:gdLst/>
            <a:ahLst/>
            <a:cxnLst/>
            <a:rect l="l" t="t" r="r" b="b"/>
            <a:pathLst>
              <a:path w="7772400" h="2443479">
                <a:moveTo>
                  <a:pt x="7772400" y="0"/>
                </a:moveTo>
                <a:lnTo>
                  <a:pt x="0" y="0"/>
                </a:lnTo>
                <a:lnTo>
                  <a:pt x="0" y="2442972"/>
                </a:lnTo>
                <a:lnTo>
                  <a:pt x="7772400" y="2442972"/>
                </a:lnTo>
                <a:lnTo>
                  <a:pt x="7772400" y="0"/>
                </a:lnTo>
                <a:close/>
              </a:path>
            </a:pathLst>
          </a:custGeom>
          <a:solidFill>
            <a:srgbClr val="F1F1F1"/>
          </a:solidFill>
        </p:spPr>
        <p:txBody>
          <a:bodyPr wrap="square" lIns="0" tIns="0" rIns="0" bIns="0" rtlCol="0"/>
          <a:lstStyle/>
          <a:p>
            <a:endParaRPr dirty="0"/>
          </a:p>
        </p:txBody>
      </p:sp>
      <p:grpSp>
        <p:nvGrpSpPr>
          <p:cNvPr id="4" name="object 4"/>
          <p:cNvGrpSpPr/>
          <p:nvPr/>
        </p:nvGrpSpPr>
        <p:grpSpPr>
          <a:xfrm>
            <a:off x="0" y="222507"/>
            <a:ext cx="7772400" cy="1164590"/>
            <a:chOff x="0" y="222507"/>
            <a:chExt cx="7772400" cy="1164590"/>
          </a:xfrm>
        </p:grpSpPr>
        <p:sp>
          <p:nvSpPr>
            <p:cNvPr id="5" name="object 5"/>
            <p:cNvSpPr/>
            <p:nvPr/>
          </p:nvSpPr>
          <p:spPr>
            <a:xfrm>
              <a:off x="0" y="222507"/>
              <a:ext cx="7772400" cy="1164590"/>
            </a:xfrm>
            <a:custGeom>
              <a:avLst/>
              <a:gdLst/>
              <a:ahLst/>
              <a:cxnLst/>
              <a:rect l="l" t="t" r="r" b="b"/>
              <a:pathLst>
                <a:path w="7772400" h="1164590">
                  <a:moveTo>
                    <a:pt x="7772400" y="0"/>
                  </a:moveTo>
                  <a:lnTo>
                    <a:pt x="0" y="0"/>
                  </a:lnTo>
                  <a:lnTo>
                    <a:pt x="814514" y="1164323"/>
                  </a:lnTo>
                  <a:lnTo>
                    <a:pt x="7772400" y="1164323"/>
                  </a:lnTo>
                  <a:lnTo>
                    <a:pt x="7772400" y="0"/>
                  </a:lnTo>
                  <a:close/>
                </a:path>
              </a:pathLst>
            </a:custGeom>
            <a:solidFill>
              <a:srgbClr val="004880"/>
            </a:solidFill>
          </p:spPr>
          <p:txBody>
            <a:bodyPr wrap="square" lIns="0" tIns="0" rIns="0" bIns="0" rtlCol="0"/>
            <a:lstStyle/>
            <a:p>
              <a:endParaRPr dirty="0"/>
            </a:p>
          </p:txBody>
        </p:sp>
        <p:sp>
          <p:nvSpPr>
            <p:cNvPr id="6" name="object 6"/>
            <p:cNvSpPr/>
            <p:nvPr/>
          </p:nvSpPr>
          <p:spPr>
            <a:xfrm>
              <a:off x="826008" y="1245107"/>
              <a:ext cx="6946900" cy="142240"/>
            </a:xfrm>
            <a:custGeom>
              <a:avLst/>
              <a:gdLst/>
              <a:ahLst/>
              <a:cxnLst/>
              <a:rect l="l" t="t" r="r" b="b"/>
              <a:pathLst>
                <a:path w="6946900" h="142240">
                  <a:moveTo>
                    <a:pt x="6946392" y="0"/>
                  </a:moveTo>
                  <a:lnTo>
                    <a:pt x="0" y="0"/>
                  </a:lnTo>
                  <a:lnTo>
                    <a:pt x="0" y="141731"/>
                  </a:lnTo>
                  <a:lnTo>
                    <a:pt x="6946392" y="141731"/>
                  </a:lnTo>
                  <a:lnTo>
                    <a:pt x="6946392" y="0"/>
                  </a:lnTo>
                  <a:close/>
                </a:path>
              </a:pathLst>
            </a:custGeom>
            <a:solidFill>
              <a:srgbClr val="3AC1C9"/>
            </a:solidFill>
          </p:spPr>
          <p:txBody>
            <a:bodyPr wrap="square" lIns="0" tIns="0" rIns="0" bIns="0" rtlCol="0"/>
            <a:lstStyle/>
            <a:p>
              <a:endParaRPr dirty="0"/>
            </a:p>
          </p:txBody>
        </p:sp>
      </p:grpSp>
      <p:sp>
        <p:nvSpPr>
          <p:cNvPr id="7" name="object 7"/>
          <p:cNvSpPr txBox="1">
            <a:spLocks noGrp="1"/>
          </p:cNvSpPr>
          <p:nvPr>
            <p:ph type="title"/>
          </p:nvPr>
        </p:nvSpPr>
        <p:spPr>
          <a:xfrm>
            <a:off x="892569" y="217999"/>
            <a:ext cx="3661410" cy="619760"/>
          </a:xfrm>
          <a:prstGeom prst="rect">
            <a:avLst/>
          </a:prstGeom>
        </p:spPr>
        <p:txBody>
          <a:bodyPr vert="horz" wrap="square" lIns="0" tIns="12700" rIns="0" bIns="0" rtlCol="0">
            <a:spAutoFit/>
          </a:bodyPr>
          <a:lstStyle/>
          <a:p>
            <a:pPr marL="12700">
              <a:lnSpc>
                <a:spcPct val="100000"/>
              </a:lnSpc>
              <a:spcBef>
                <a:spcPts val="100"/>
              </a:spcBef>
            </a:pPr>
            <a:r>
              <a:rPr spc="-35" dirty="0"/>
              <a:t>Copy-</a:t>
            </a:r>
            <a:r>
              <a:rPr spc="-10" dirty="0"/>
              <a:t>and-</a:t>
            </a:r>
            <a:r>
              <a:rPr spc="-20" dirty="0"/>
              <a:t>Paste</a:t>
            </a:r>
          </a:p>
        </p:txBody>
      </p:sp>
      <p:sp>
        <p:nvSpPr>
          <p:cNvPr id="8" name="object 8"/>
          <p:cNvSpPr txBox="1"/>
          <p:nvPr/>
        </p:nvSpPr>
        <p:spPr>
          <a:xfrm>
            <a:off x="892569" y="675161"/>
            <a:ext cx="4838700" cy="619760"/>
          </a:xfrm>
          <a:prstGeom prst="rect">
            <a:avLst/>
          </a:prstGeom>
        </p:spPr>
        <p:txBody>
          <a:bodyPr vert="horz" wrap="square" lIns="0" tIns="12700" rIns="0" bIns="0" rtlCol="0">
            <a:spAutoFit/>
          </a:bodyPr>
          <a:lstStyle/>
          <a:p>
            <a:pPr marL="12700">
              <a:lnSpc>
                <a:spcPct val="100000"/>
              </a:lnSpc>
              <a:spcBef>
                <a:spcPts val="100"/>
              </a:spcBef>
            </a:pPr>
            <a:r>
              <a:rPr sz="3900" dirty="0">
                <a:solidFill>
                  <a:srgbClr val="FFFFFF"/>
                </a:solidFill>
                <a:latin typeface="Arial Black"/>
                <a:cs typeface="Arial Black"/>
              </a:rPr>
              <a:t>Images</a:t>
            </a:r>
            <a:r>
              <a:rPr sz="3900" spc="10" dirty="0">
                <a:solidFill>
                  <a:srgbClr val="FFFFFF"/>
                </a:solidFill>
                <a:latin typeface="Arial Black"/>
                <a:cs typeface="Arial Black"/>
              </a:rPr>
              <a:t> </a:t>
            </a:r>
            <a:r>
              <a:rPr sz="3900" dirty="0">
                <a:solidFill>
                  <a:srgbClr val="FFFFFF"/>
                </a:solidFill>
                <a:latin typeface="Arial Black"/>
                <a:cs typeface="Arial Black"/>
              </a:rPr>
              <a:t>and</a:t>
            </a:r>
            <a:r>
              <a:rPr sz="3900" spc="10" dirty="0">
                <a:solidFill>
                  <a:srgbClr val="FFFFFF"/>
                </a:solidFill>
                <a:latin typeface="Arial Black"/>
                <a:cs typeface="Arial Black"/>
              </a:rPr>
              <a:t> </a:t>
            </a:r>
            <a:r>
              <a:rPr sz="3900" spc="-10" dirty="0">
                <a:solidFill>
                  <a:srgbClr val="FFFFFF"/>
                </a:solidFill>
                <a:latin typeface="Arial Black"/>
                <a:cs typeface="Arial Black"/>
              </a:rPr>
              <a:t>Posts</a:t>
            </a:r>
            <a:endParaRPr sz="3900" dirty="0">
              <a:latin typeface="Arial Black"/>
              <a:cs typeface="Arial Black"/>
            </a:endParaRPr>
          </a:p>
        </p:txBody>
      </p:sp>
      <p:sp>
        <p:nvSpPr>
          <p:cNvPr id="9" name="object 9"/>
          <p:cNvSpPr txBox="1"/>
          <p:nvPr/>
        </p:nvSpPr>
        <p:spPr>
          <a:xfrm>
            <a:off x="4020445" y="1447800"/>
            <a:ext cx="3039110" cy="298799"/>
          </a:xfrm>
          <a:prstGeom prst="rect">
            <a:avLst/>
          </a:prstGeom>
        </p:spPr>
        <p:txBody>
          <a:bodyPr vert="horz" wrap="square" lIns="0" tIns="52069" rIns="0" bIns="0" rtlCol="0">
            <a:spAutoFit/>
          </a:bodyPr>
          <a:lstStyle/>
          <a:p>
            <a:pPr marL="37465">
              <a:lnSpc>
                <a:spcPct val="100000"/>
              </a:lnSpc>
              <a:spcBef>
                <a:spcPts val="409"/>
              </a:spcBef>
            </a:pPr>
            <a:r>
              <a:rPr sz="1600" b="1" dirty="0">
                <a:solidFill>
                  <a:srgbClr val="3AC1C9"/>
                </a:solidFill>
                <a:latin typeface="Rockwell"/>
                <a:cs typeface="Rockwell"/>
              </a:rPr>
              <a:t>POST</a:t>
            </a:r>
            <a:r>
              <a:rPr sz="1600" b="1" spc="-40" dirty="0">
                <a:solidFill>
                  <a:srgbClr val="3AC1C9"/>
                </a:solidFill>
                <a:latin typeface="Rockwell"/>
                <a:cs typeface="Rockwell"/>
              </a:rPr>
              <a:t> </a:t>
            </a:r>
            <a:r>
              <a:rPr sz="1600" b="1" spc="-25" dirty="0">
                <a:solidFill>
                  <a:srgbClr val="3AC1C9"/>
                </a:solidFill>
                <a:latin typeface="Rockwell"/>
                <a:cs typeface="Rockwell"/>
              </a:rPr>
              <a:t>#</a:t>
            </a:r>
            <a:r>
              <a:rPr lang="en-US" sz="1600" b="1" spc="-25" dirty="0">
                <a:solidFill>
                  <a:srgbClr val="3AC1C9"/>
                </a:solidFill>
                <a:latin typeface="Rockwell"/>
                <a:cs typeface="Rockwell"/>
              </a:rPr>
              <a:t>4</a:t>
            </a:r>
            <a:endParaRPr sz="1600" dirty="0">
              <a:latin typeface="Rockwell"/>
              <a:cs typeface="Rockwell"/>
            </a:endParaRPr>
          </a:p>
        </p:txBody>
      </p:sp>
      <p:sp>
        <p:nvSpPr>
          <p:cNvPr id="10" name="object 10"/>
          <p:cNvSpPr txBox="1"/>
          <p:nvPr/>
        </p:nvSpPr>
        <p:spPr>
          <a:xfrm>
            <a:off x="4045766" y="3886200"/>
            <a:ext cx="3469640" cy="329577"/>
          </a:xfrm>
          <a:prstGeom prst="rect">
            <a:avLst/>
          </a:prstGeom>
        </p:spPr>
        <p:txBody>
          <a:bodyPr vert="horz" wrap="square" lIns="0" tIns="82550" rIns="0" bIns="0" rtlCol="0">
            <a:spAutoFit/>
          </a:bodyPr>
          <a:lstStyle/>
          <a:p>
            <a:pPr marL="12700">
              <a:lnSpc>
                <a:spcPct val="100000"/>
              </a:lnSpc>
              <a:spcBef>
                <a:spcPts val="650"/>
              </a:spcBef>
            </a:pPr>
            <a:r>
              <a:rPr sz="1600" b="1" dirty="0">
                <a:solidFill>
                  <a:srgbClr val="3AC1C9"/>
                </a:solidFill>
                <a:latin typeface="Rockwell"/>
                <a:cs typeface="Rockwell"/>
              </a:rPr>
              <a:t>POST</a:t>
            </a:r>
            <a:r>
              <a:rPr sz="1600" b="1" spc="-40" dirty="0">
                <a:solidFill>
                  <a:srgbClr val="3AC1C9"/>
                </a:solidFill>
                <a:latin typeface="Rockwell"/>
                <a:cs typeface="Rockwell"/>
              </a:rPr>
              <a:t> </a:t>
            </a:r>
            <a:r>
              <a:rPr sz="1600" b="1" spc="-25" dirty="0">
                <a:solidFill>
                  <a:srgbClr val="3AC1C9"/>
                </a:solidFill>
                <a:latin typeface="Rockwell"/>
                <a:cs typeface="Rockwell"/>
              </a:rPr>
              <a:t>#</a:t>
            </a:r>
            <a:r>
              <a:rPr lang="en-US" sz="1600" b="1" spc="-25" dirty="0">
                <a:solidFill>
                  <a:srgbClr val="3AC1C9"/>
                </a:solidFill>
                <a:latin typeface="Rockwell"/>
                <a:cs typeface="Rockwell"/>
              </a:rPr>
              <a:t>5</a:t>
            </a:r>
            <a:endParaRPr sz="1600" dirty="0">
              <a:latin typeface="Rockwell"/>
              <a:cs typeface="Rockwell"/>
            </a:endParaRPr>
          </a:p>
        </p:txBody>
      </p:sp>
      <p:grpSp>
        <p:nvGrpSpPr>
          <p:cNvPr id="11" name="object 11"/>
          <p:cNvGrpSpPr/>
          <p:nvPr/>
        </p:nvGrpSpPr>
        <p:grpSpPr>
          <a:xfrm>
            <a:off x="0" y="8052816"/>
            <a:ext cx="7772400" cy="2005964"/>
            <a:chOff x="0" y="8052816"/>
            <a:chExt cx="7772400" cy="2005964"/>
          </a:xfrm>
        </p:grpSpPr>
        <p:sp>
          <p:nvSpPr>
            <p:cNvPr id="12" name="object 12"/>
            <p:cNvSpPr/>
            <p:nvPr/>
          </p:nvSpPr>
          <p:spPr>
            <a:xfrm>
              <a:off x="0" y="8487156"/>
              <a:ext cx="7772400" cy="1571625"/>
            </a:xfrm>
            <a:custGeom>
              <a:avLst/>
              <a:gdLst/>
              <a:ahLst/>
              <a:cxnLst/>
              <a:rect l="l" t="t" r="r" b="b"/>
              <a:pathLst>
                <a:path w="7772400" h="1571625">
                  <a:moveTo>
                    <a:pt x="7772400" y="0"/>
                  </a:moveTo>
                  <a:lnTo>
                    <a:pt x="0" y="0"/>
                  </a:lnTo>
                  <a:lnTo>
                    <a:pt x="0" y="1571244"/>
                  </a:lnTo>
                  <a:lnTo>
                    <a:pt x="7772400" y="1571244"/>
                  </a:lnTo>
                  <a:lnTo>
                    <a:pt x="7772400" y="0"/>
                  </a:lnTo>
                  <a:close/>
                </a:path>
              </a:pathLst>
            </a:custGeom>
            <a:solidFill>
              <a:srgbClr val="004880"/>
            </a:solidFill>
          </p:spPr>
          <p:txBody>
            <a:bodyPr wrap="square" lIns="0" tIns="0" rIns="0" bIns="0" rtlCol="0"/>
            <a:lstStyle/>
            <a:p>
              <a:endParaRPr dirty="0"/>
            </a:p>
          </p:txBody>
        </p:sp>
        <p:pic>
          <p:nvPicPr>
            <p:cNvPr id="13" name="object 13">
              <a:hlinkClick r:id="rId2"/>
            </p:cNvPr>
            <p:cNvPicPr/>
            <p:nvPr/>
          </p:nvPicPr>
          <p:blipFill>
            <a:blip r:embed="rId3" cstate="print"/>
            <a:stretch>
              <a:fillRect/>
            </a:stretch>
          </p:blipFill>
          <p:spPr>
            <a:xfrm>
              <a:off x="6914388" y="8930640"/>
              <a:ext cx="300227" cy="300227"/>
            </a:xfrm>
            <a:prstGeom prst="rect">
              <a:avLst/>
            </a:prstGeom>
          </p:spPr>
        </p:pic>
        <p:pic>
          <p:nvPicPr>
            <p:cNvPr id="14" name="object 14">
              <a:hlinkClick r:id="rId4"/>
            </p:cNvPr>
            <p:cNvPicPr/>
            <p:nvPr/>
          </p:nvPicPr>
          <p:blipFill>
            <a:blip r:embed="rId5" cstate="print"/>
            <a:stretch>
              <a:fillRect/>
            </a:stretch>
          </p:blipFill>
          <p:spPr>
            <a:xfrm>
              <a:off x="7252716" y="8930640"/>
              <a:ext cx="300227" cy="300227"/>
            </a:xfrm>
            <a:prstGeom prst="rect">
              <a:avLst/>
            </a:prstGeom>
          </p:spPr>
        </p:pic>
        <p:pic>
          <p:nvPicPr>
            <p:cNvPr id="15" name="object 15">
              <a:hlinkClick r:id="rId6"/>
            </p:cNvPr>
            <p:cNvPicPr/>
            <p:nvPr/>
          </p:nvPicPr>
          <p:blipFill>
            <a:blip r:embed="rId7" cstate="print"/>
            <a:stretch>
              <a:fillRect/>
            </a:stretch>
          </p:blipFill>
          <p:spPr>
            <a:xfrm>
              <a:off x="6914388" y="9256776"/>
              <a:ext cx="300227" cy="300215"/>
            </a:xfrm>
            <a:prstGeom prst="rect">
              <a:avLst/>
            </a:prstGeom>
          </p:spPr>
        </p:pic>
        <p:pic>
          <p:nvPicPr>
            <p:cNvPr id="16" name="object 16">
              <a:hlinkClick r:id="rId8"/>
            </p:cNvPr>
            <p:cNvPicPr/>
            <p:nvPr/>
          </p:nvPicPr>
          <p:blipFill>
            <a:blip r:embed="rId9" cstate="print"/>
            <a:stretch>
              <a:fillRect/>
            </a:stretch>
          </p:blipFill>
          <p:spPr>
            <a:xfrm>
              <a:off x="7248143" y="9261348"/>
              <a:ext cx="301751" cy="301751"/>
            </a:xfrm>
            <a:prstGeom prst="rect">
              <a:avLst/>
            </a:prstGeom>
          </p:spPr>
        </p:pic>
        <p:pic>
          <p:nvPicPr>
            <p:cNvPr id="17" name="object 17">
              <a:hlinkClick r:id="rId10"/>
            </p:cNvPr>
            <p:cNvPicPr/>
            <p:nvPr/>
          </p:nvPicPr>
          <p:blipFill>
            <a:blip r:embed="rId11" cstate="print"/>
            <a:stretch>
              <a:fillRect/>
            </a:stretch>
          </p:blipFill>
          <p:spPr>
            <a:xfrm>
              <a:off x="269747" y="8645652"/>
              <a:ext cx="626363" cy="946403"/>
            </a:xfrm>
            <a:prstGeom prst="rect">
              <a:avLst/>
            </a:prstGeom>
          </p:spPr>
        </p:pic>
        <p:pic>
          <p:nvPicPr>
            <p:cNvPr id="18" name="object 18">
              <a:hlinkClick r:id="rId12"/>
            </p:cNvPr>
            <p:cNvPicPr/>
            <p:nvPr/>
          </p:nvPicPr>
          <p:blipFill>
            <a:blip r:embed="rId13" cstate="print"/>
            <a:stretch>
              <a:fillRect/>
            </a:stretch>
          </p:blipFill>
          <p:spPr>
            <a:xfrm>
              <a:off x="2113788" y="8052816"/>
              <a:ext cx="3692651" cy="1190243"/>
            </a:xfrm>
            <a:prstGeom prst="rect">
              <a:avLst/>
            </a:prstGeom>
          </p:spPr>
        </p:pic>
      </p:grpSp>
      <p:sp>
        <p:nvSpPr>
          <p:cNvPr id="19" name="object 19"/>
          <p:cNvSpPr txBox="1"/>
          <p:nvPr/>
        </p:nvSpPr>
        <p:spPr>
          <a:xfrm>
            <a:off x="4041712" y="6172200"/>
            <a:ext cx="3325495" cy="330860"/>
          </a:xfrm>
          <a:prstGeom prst="rect">
            <a:avLst/>
          </a:prstGeom>
        </p:spPr>
        <p:txBody>
          <a:bodyPr vert="horz" wrap="square" lIns="0" tIns="83820" rIns="0" bIns="0" rtlCol="0">
            <a:spAutoFit/>
          </a:bodyPr>
          <a:lstStyle/>
          <a:p>
            <a:pPr marL="12700">
              <a:lnSpc>
                <a:spcPct val="100000"/>
              </a:lnSpc>
              <a:spcBef>
                <a:spcPts val="660"/>
              </a:spcBef>
            </a:pPr>
            <a:r>
              <a:rPr sz="1600" b="1" dirty="0">
                <a:solidFill>
                  <a:srgbClr val="3AC1C9"/>
                </a:solidFill>
                <a:latin typeface="Rockwell"/>
                <a:cs typeface="Rockwell"/>
              </a:rPr>
              <a:t>POST</a:t>
            </a:r>
            <a:r>
              <a:rPr sz="1600" b="1" spc="-40" dirty="0">
                <a:solidFill>
                  <a:srgbClr val="3AC1C9"/>
                </a:solidFill>
                <a:latin typeface="Rockwell"/>
                <a:cs typeface="Rockwell"/>
              </a:rPr>
              <a:t> </a:t>
            </a:r>
            <a:r>
              <a:rPr sz="1600" b="1" spc="-25" dirty="0">
                <a:solidFill>
                  <a:srgbClr val="3AC1C9"/>
                </a:solidFill>
                <a:latin typeface="Rockwell"/>
                <a:cs typeface="Rockwell"/>
              </a:rPr>
              <a:t>#</a:t>
            </a:r>
            <a:r>
              <a:rPr lang="en-US" sz="1600" b="1" spc="-25" dirty="0">
                <a:solidFill>
                  <a:srgbClr val="3AC1C9"/>
                </a:solidFill>
                <a:latin typeface="Rockwell"/>
                <a:cs typeface="Rockwell"/>
              </a:rPr>
              <a:t>6</a:t>
            </a:r>
            <a:endParaRPr sz="1600" dirty="0">
              <a:latin typeface="Rockwell"/>
              <a:cs typeface="Rockwell"/>
            </a:endParaRPr>
          </a:p>
        </p:txBody>
      </p:sp>
      <p:sp>
        <p:nvSpPr>
          <p:cNvPr id="23" name="object 23"/>
          <p:cNvSpPr txBox="1">
            <a:spLocks noGrp="1"/>
          </p:cNvSpPr>
          <p:nvPr>
            <p:ph type="dt" sz="half" idx="6"/>
          </p:nvPr>
        </p:nvSpPr>
        <p:spPr>
          <a:prstGeom prst="rect">
            <a:avLst/>
          </a:prstGeom>
        </p:spPr>
        <p:txBody>
          <a:bodyPr vert="horz" wrap="square" lIns="0" tIns="1905" rIns="0" bIns="0" rtlCol="0">
            <a:spAutoFit/>
          </a:bodyPr>
          <a:lstStyle/>
          <a:p>
            <a:pPr algn="ctr">
              <a:lnSpc>
                <a:spcPct val="100000"/>
              </a:lnSpc>
              <a:spcBef>
                <a:spcPts val="15"/>
              </a:spcBef>
            </a:pPr>
            <a:r>
              <a:rPr dirty="0"/>
              <a:t>Fraud</a:t>
            </a:r>
            <a:r>
              <a:rPr spc="-20" dirty="0"/>
              <a:t> </a:t>
            </a:r>
            <a:r>
              <a:rPr dirty="0"/>
              <a:t>Hotline:</a:t>
            </a:r>
            <a:r>
              <a:rPr spc="-25" dirty="0"/>
              <a:t> </a:t>
            </a:r>
            <a:r>
              <a:rPr dirty="0"/>
              <a:t>1-866-5-</a:t>
            </a:r>
            <a:r>
              <a:rPr spc="-10" dirty="0"/>
              <a:t>FRAUD-</a:t>
            </a:r>
            <a:r>
              <a:rPr dirty="0"/>
              <a:t>4</a:t>
            </a:r>
            <a:r>
              <a:rPr spc="-20" dirty="0"/>
              <a:t> </a:t>
            </a:r>
            <a:r>
              <a:rPr dirty="0"/>
              <a:t>or</a:t>
            </a:r>
            <a:r>
              <a:rPr spc="-10" dirty="0"/>
              <a:t> </a:t>
            </a:r>
            <a:r>
              <a:rPr dirty="0"/>
              <a:t>1-866-537-2834</a:t>
            </a:r>
            <a:r>
              <a:rPr spc="-35" dirty="0"/>
              <a:t> </a:t>
            </a:r>
            <a:r>
              <a:rPr dirty="0"/>
              <a:t>|</a:t>
            </a:r>
            <a:r>
              <a:rPr spc="-5" dirty="0"/>
              <a:t> </a:t>
            </a:r>
            <a:r>
              <a:rPr dirty="0"/>
              <a:t>P.O.</a:t>
            </a:r>
            <a:r>
              <a:rPr spc="5" dirty="0"/>
              <a:t> </a:t>
            </a:r>
            <a:r>
              <a:rPr dirty="0"/>
              <a:t>Box</a:t>
            </a:r>
            <a:r>
              <a:rPr spc="-5" dirty="0"/>
              <a:t> </a:t>
            </a:r>
            <a:r>
              <a:rPr dirty="0"/>
              <a:t>12847</a:t>
            </a:r>
            <a:r>
              <a:rPr spc="-20" dirty="0"/>
              <a:t> </a:t>
            </a:r>
            <a:r>
              <a:rPr dirty="0"/>
              <a:t>|</a:t>
            </a:r>
            <a:r>
              <a:rPr spc="5" dirty="0"/>
              <a:t> </a:t>
            </a:r>
            <a:r>
              <a:rPr dirty="0"/>
              <a:t>Austin,</a:t>
            </a:r>
            <a:r>
              <a:rPr spc="-20" dirty="0"/>
              <a:t> </a:t>
            </a:r>
            <a:r>
              <a:rPr dirty="0"/>
              <a:t>TX</a:t>
            </a:r>
            <a:r>
              <a:rPr spc="5" dirty="0"/>
              <a:t> </a:t>
            </a:r>
            <a:r>
              <a:rPr spc="-10" dirty="0"/>
              <a:t>78711</a:t>
            </a:r>
          </a:p>
          <a:p>
            <a:pPr algn="ctr">
              <a:lnSpc>
                <a:spcPct val="100000"/>
              </a:lnSpc>
            </a:pPr>
            <a:r>
              <a:rPr dirty="0"/>
              <a:t>Toll</a:t>
            </a:r>
            <a:r>
              <a:rPr spc="-10" dirty="0"/>
              <a:t> </a:t>
            </a:r>
            <a:r>
              <a:rPr dirty="0"/>
              <a:t>Free:</a:t>
            </a:r>
            <a:r>
              <a:rPr spc="-20" dirty="0"/>
              <a:t> </a:t>
            </a:r>
            <a:r>
              <a:rPr dirty="0"/>
              <a:t>(877)</a:t>
            </a:r>
            <a:r>
              <a:rPr spc="-15" dirty="0"/>
              <a:t> </a:t>
            </a:r>
            <a:r>
              <a:rPr spc="-10" dirty="0"/>
              <a:t>TEX-</a:t>
            </a:r>
            <a:r>
              <a:rPr dirty="0"/>
              <a:t>MEAL</a:t>
            </a:r>
            <a:r>
              <a:rPr spc="40" dirty="0"/>
              <a:t> </a:t>
            </a:r>
            <a:r>
              <a:rPr dirty="0"/>
              <a:t>| For</a:t>
            </a:r>
            <a:r>
              <a:rPr spc="-10" dirty="0"/>
              <a:t> </a:t>
            </a:r>
            <a:r>
              <a:rPr dirty="0"/>
              <a:t>the</a:t>
            </a:r>
            <a:r>
              <a:rPr spc="-15" dirty="0"/>
              <a:t> </a:t>
            </a:r>
            <a:r>
              <a:rPr dirty="0"/>
              <a:t>hearing</a:t>
            </a:r>
            <a:r>
              <a:rPr spc="-20" dirty="0"/>
              <a:t> </a:t>
            </a:r>
            <a:r>
              <a:rPr dirty="0"/>
              <a:t>impaired:</a:t>
            </a:r>
            <a:r>
              <a:rPr spc="-40" dirty="0"/>
              <a:t> </a:t>
            </a:r>
            <a:r>
              <a:rPr dirty="0"/>
              <a:t>(800)</a:t>
            </a:r>
            <a:r>
              <a:rPr spc="-10" dirty="0"/>
              <a:t> </a:t>
            </a:r>
            <a:r>
              <a:rPr dirty="0"/>
              <a:t>735-2989</a:t>
            </a:r>
            <a:r>
              <a:rPr spc="-35" dirty="0"/>
              <a:t> </a:t>
            </a:r>
            <a:r>
              <a:rPr spc="-10" dirty="0"/>
              <a:t>(TTY)</a:t>
            </a:r>
          </a:p>
        </p:txBody>
      </p:sp>
      <p:sp>
        <p:nvSpPr>
          <p:cNvPr id="24" name="object 24"/>
          <p:cNvSpPr txBox="1">
            <a:spLocks noGrp="1"/>
          </p:cNvSpPr>
          <p:nvPr>
            <p:ph type="ftr" sz="quarter" idx="5"/>
          </p:nvPr>
        </p:nvSpPr>
        <p:spPr>
          <a:prstGeom prst="rect">
            <a:avLst/>
          </a:prstGeom>
        </p:spPr>
        <p:txBody>
          <a:bodyPr vert="horz" wrap="square" lIns="0" tIns="1905" rIns="0" bIns="0" rtlCol="0">
            <a:spAutoFit/>
          </a:bodyPr>
          <a:lstStyle/>
          <a:p>
            <a:pPr marL="12700" marR="5080">
              <a:lnSpc>
                <a:spcPct val="100000"/>
              </a:lnSpc>
              <a:spcBef>
                <a:spcPts val="15"/>
              </a:spcBef>
            </a:pPr>
            <a:r>
              <a:rPr dirty="0"/>
              <a:t>Food</a:t>
            </a:r>
            <a:r>
              <a:rPr spc="-15" dirty="0"/>
              <a:t> </a:t>
            </a:r>
            <a:r>
              <a:rPr dirty="0"/>
              <a:t>and</a:t>
            </a:r>
            <a:r>
              <a:rPr spc="-20" dirty="0"/>
              <a:t> </a:t>
            </a:r>
            <a:r>
              <a:rPr dirty="0"/>
              <a:t>Nutrition</a:t>
            </a:r>
            <a:r>
              <a:rPr spc="-20" dirty="0"/>
              <a:t> </a:t>
            </a:r>
            <a:r>
              <a:rPr spc="-10" dirty="0"/>
              <a:t>Division </a:t>
            </a:r>
            <a:r>
              <a:rPr dirty="0"/>
              <a:t>School</a:t>
            </a:r>
            <a:r>
              <a:rPr spc="-20" dirty="0"/>
              <a:t> </a:t>
            </a:r>
            <a:r>
              <a:rPr dirty="0"/>
              <a:t>Breakfast</a:t>
            </a:r>
            <a:r>
              <a:rPr spc="-30" dirty="0"/>
              <a:t> </a:t>
            </a:r>
            <a:r>
              <a:rPr spc="-20" dirty="0"/>
              <a:t>Week</a:t>
            </a:r>
          </a:p>
        </p:txBody>
      </p:sp>
      <p:sp>
        <p:nvSpPr>
          <p:cNvPr id="25" name="object 25"/>
          <p:cNvSpPr txBox="1"/>
          <p:nvPr/>
        </p:nvSpPr>
        <p:spPr>
          <a:xfrm>
            <a:off x="2734124" y="9620718"/>
            <a:ext cx="2415540" cy="290830"/>
          </a:xfrm>
          <a:prstGeom prst="rect">
            <a:avLst/>
          </a:prstGeom>
        </p:spPr>
        <p:txBody>
          <a:bodyPr vert="horz" wrap="square" lIns="0" tIns="1905" rIns="0" bIns="0" rtlCol="0">
            <a:spAutoFit/>
          </a:bodyPr>
          <a:lstStyle/>
          <a:p>
            <a:pPr algn="ctr">
              <a:lnSpc>
                <a:spcPct val="100000"/>
              </a:lnSpc>
              <a:spcBef>
                <a:spcPts val="15"/>
              </a:spcBef>
            </a:pPr>
            <a:r>
              <a:rPr sz="900" dirty="0">
                <a:solidFill>
                  <a:srgbClr val="E9E9EB"/>
                </a:solidFill>
                <a:latin typeface="Arial"/>
                <a:cs typeface="Arial"/>
                <a:hlinkClick r:id="rId14"/>
              </a:rPr>
              <a:t>This</a:t>
            </a:r>
            <a:r>
              <a:rPr sz="900" spc="-20" dirty="0">
                <a:solidFill>
                  <a:srgbClr val="E9E9EB"/>
                </a:solidFill>
                <a:latin typeface="Arial"/>
                <a:cs typeface="Arial"/>
                <a:hlinkClick r:id="rId14"/>
              </a:rPr>
              <a:t> </a:t>
            </a:r>
            <a:r>
              <a:rPr sz="900" dirty="0">
                <a:solidFill>
                  <a:srgbClr val="E9E9EB"/>
                </a:solidFill>
                <a:latin typeface="Arial"/>
                <a:cs typeface="Arial"/>
                <a:hlinkClick r:id="rId14"/>
              </a:rPr>
              <a:t>product</a:t>
            </a:r>
            <a:r>
              <a:rPr sz="900" spc="-25" dirty="0">
                <a:solidFill>
                  <a:srgbClr val="E9E9EB"/>
                </a:solidFill>
                <a:latin typeface="Arial"/>
                <a:cs typeface="Arial"/>
                <a:hlinkClick r:id="rId14"/>
              </a:rPr>
              <a:t> </a:t>
            </a:r>
            <a:r>
              <a:rPr sz="900" dirty="0">
                <a:solidFill>
                  <a:srgbClr val="E9E9EB"/>
                </a:solidFill>
                <a:latin typeface="Arial"/>
                <a:cs typeface="Arial"/>
                <a:hlinkClick r:id="rId14"/>
              </a:rPr>
              <a:t>was funded</a:t>
            </a:r>
            <a:r>
              <a:rPr sz="900" spc="-25" dirty="0">
                <a:solidFill>
                  <a:srgbClr val="E9E9EB"/>
                </a:solidFill>
                <a:latin typeface="Arial"/>
                <a:cs typeface="Arial"/>
                <a:hlinkClick r:id="rId14"/>
              </a:rPr>
              <a:t> </a:t>
            </a:r>
            <a:r>
              <a:rPr sz="900" dirty="0">
                <a:solidFill>
                  <a:srgbClr val="E9E9EB"/>
                </a:solidFill>
                <a:latin typeface="Arial"/>
                <a:cs typeface="Arial"/>
                <a:hlinkClick r:id="rId14"/>
              </a:rPr>
              <a:t>by</a:t>
            </a:r>
            <a:r>
              <a:rPr sz="900" spc="-5" dirty="0">
                <a:solidFill>
                  <a:srgbClr val="E9E9EB"/>
                </a:solidFill>
                <a:latin typeface="Arial"/>
                <a:cs typeface="Arial"/>
                <a:hlinkClick r:id="rId14"/>
              </a:rPr>
              <a:t> </a:t>
            </a:r>
            <a:r>
              <a:rPr sz="900" spc="-10" dirty="0">
                <a:solidFill>
                  <a:srgbClr val="E9E9EB"/>
                </a:solidFill>
                <a:latin typeface="Arial"/>
                <a:cs typeface="Arial"/>
                <a:hlinkClick r:id="rId14"/>
              </a:rPr>
              <a:t>USDA.</a:t>
            </a:r>
            <a:endParaRPr sz="900" dirty="0">
              <a:latin typeface="Arial"/>
              <a:cs typeface="Arial"/>
            </a:endParaRPr>
          </a:p>
          <a:p>
            <a:pPr algn="ctr">
              <a:lnSpc>
                <a:spcPct val="100000"/>
              </a:lnSpc>
            </a:pPr>
            <a:r>
              <a:rPr sz="900" dirty="0">
                <a:solidFill>
                  <a:srgbClr val="E9E9EB"/>
                </a:solidFill>
                <a:latin typeface="Arial"/>
                <a:cs typeface="Arial"/>
                <a:hlinkClick r:id="rId14"/>
              </a:rPr>
              <a:t>This</a:t>
            </a:r>
            <a:r>
              <a:rPr sz="900" spc="-10" dirty="0">
                <a:solidFill>
                  <a:srgbClr val="E9E9EB"/>
                </a:solidFill>
                <a:latin typeface="Arial"/>
                <a:cs typeface="Arial"/>
                <a:hlinkClick r:id="rId14"/>
              </a:rPr>
              <a:t> </a:t>
            </a:r>
            <a:r>
              <a:rPr sz="900" dirty="0">
                <a:solidFill>
                  <a:srgbClr val="E9E9EB"/>
                </a:solidFill>
                <a:latin typeface="Arial"/>
                <a:cs typeface="Arial"/>
                <a:hlinkClick r:id="rId14"/>
              </a:rPr>
              <a:t>institution</a:t>
            </a:r>
            <a:r>
              <a:rPr sz="900" spc="-35" dirty="0">
                <a:solidFill>
                  <a:srgbClr val="E9E9EB"/>
                </a:solidFill>
                <a:latin typeface="Arial"/>
                <a:cs typeface="Arial"/>
                <a:hlinkClick r:id="rId14"/>
              </a:rPr>
              <a:t> </a:t>
            </a:r>
            <a:r>
              <a:rPr sz="900" dirty="0">
                <a:solidFill>
                  <a:srgbClr val="E9E9EB"/>
                </a:solidFill>
                <a:latin typeface="Arial"/>
                <a:cs typeface="Arial"/>
                <a:hlinkClick r:id="rId14"/>
              </a:rPr>
              <a:t>is</a:t>
            </a:r>
            <a:r>
              <a:rPr sz="900" spc="-5" dirty="0">
                <a:solidFill>
                  <a:srgbClr val="E9E9EB"/>
                </a:solidFill>
                <a:latin typeface="Arial"/>
                <a:cs typeface="Arial"/>
                <a:hlinkClick r:id="rId14"/>
              </a:rPr>
              <a:t> </a:t>
            </a:r>
            <a:r>
              <a:rPr sz="900" dirty="0">
                <a:solidFill>
                  <a:srgbClr val="E9E9EB"/>
                </a:solidFill>
                <a:latin typeface="Arial"/>
                <a:cs typeface="Arial"/>
                <a:hlinkClick r:id="rId14"/>
              </a:rPr>
              <a:t>an</a:t>
            </a:r>
            <a:r>
              <a:rPr sz="900" spc="-10" dirty="0">
                <a:solidFill>
                  <a:srgbClr val="E9E9EB"/>
                </a:solidFill>
                <a:latin typeface="Arial"/>
                <a:cs typeface="Arial"/>
                <a:hlinkClick r:id="rId14"/>
              </a:rPr>
              <a:t> </a:t>
            </a:r>
            <a:r>
              <a:rPr sz="900" dirty="0">
                <a:solidFill>
                  <a:srgbClr val="E9E9EB"/>
                </a:solidFill>
                <a:latin typeface="Arial"/>
                <a:cs typeface="Arial"/>
                <a:hlinkClick r:id="rId14"/>
              </a:rPr>
              <a:t>equal</a:t>
            </a:r>
            <a:r>
              <a:rPr sz="900" spc="-20" dirty="0">
                <a:solidFill>
                  <a:srgbClr val="E9E9EB"/>
                </a:solidFill>
                <a:latin typeface="Arial"/>
                <a:cs typeface="Arial"/>
                <a:hlinkClick r:id="rId14"/>
              </a:rPr>
              <a:t> </a:t>
            </a:r>
            <a:r>
              <a:rPr sz="900" dirty="0">
                <a:solidFill>
                  <a:srgbClr val="E9E9EB"/>
                </a:solidFill>
                <a:latin typeface="Arial"/>
                <a:cs typeface="Arial"/>
                <a:hlinkClick r:id="rId14"/>
              </a:rPr>
              <a:t>opportunity</a:t>
            </a:r>
            <a:r>
              <a:rPr sz="900" spc="-30" dirty="0">
                <a:solidFill>
                  <a:srgbClr val="E9E9EB"/>
                </a:solidFill>
                <a:latin typeface="Arial"/>
                <a:cs typeface="Arial"/>
                <a:hlinkClick r:id="rId14"/>
              </a:rPr>
              <a:t> </a:t>
            </a:r>
            <a:r>
              <a:rPr sz="900" spc="-10" dirty="0">
                <a:solidFill>
                  <a:srgbClr val="E9E9EB"/>
                </a:solidFill>
                <a:latin typeface="Arial"/>
                <a:cs typeface="Arial"/>
                <a:hlinkClick r:id="rId14"/>
              </a:rPr>
              <a:t>provider.</a:t>
            </a:r>
            <a:endParaRPr sz="900" dirty="0">
              <a:latin typeface="Arial"/>
              <a:cs typeface="Arial"/>
            </a:endParaRPr>
          </a:p>
        </p:txBody>
      </p:sp>
      <p:sp>
        <p:nvSpPr>
          <p:cNvPr id="26" name="object 26"/>
          <p:cNvSpPr txBox="1"/>
          <p:nvPr/>
        </p:nvSpPr>
        <p:spPr>
          <a:xfrm>
            <a:off x="6402835" y="9632922"/>
            <a:ext cx="1173480" cy="290830"/>
          </a:xfrm>
          <a:prstGeom prst="rect">
            <a:avLst/>
          </a:prstGeom>
        </p:spPr>
        <p:txBody>
          <a:bodyPr vert="horz" wrap="square" lIns="0" tIns="1905" rIns="0" bIns="0" rtlCol="0">
            <a:spAutoFit/>
          </a:bodyPr>
          <a:lstStyle/>
          <a:p>
            <a:pPr marL="12700" marR="5080" indent="107950">
              <a:lnSpc>
                <a:spcPct val="100000"/>
              </a:lnSpc>
              <a:spcBef>
                <a:spcPts val="15"/>
              </a:spcBef>
            </a:pPr>
            <a:r>
              <a:rPr sz="900" dirty="0">
                <a:solidFill>
                  <a:srgbClr val="E9E9EB"/>
                </a:solidFill>
                <a:latin typeface="Arial"/>
                <a:cs typeface="Arial"/>
              </a:rPr>
              <a:t>Updated</a:t>
            </a:r>
            <a:r>
              <a:rPr sz="900" spc="-25" dirty="0">
                <a:solidFill>
                  <a:srgbClr val="E9E9EB"/>
                </a:solidFill>
                <a:latin typeface="Arial"/>
                <a:cs typeface="Arial"/>
              </a:rPr>
              <a:t> </a:t>
            </a:r>
            <a:r>
              <a:rPr sz="900" spc="-10" dirty="0">
                <a:solidFill>
                  <a:srgbClr val="E9E9EB"/>
                </a:solidFill>
                <a:latin typeface="Arial"/>
                <a:cs typeface="Arial"/>
              </a:rPr>
              <a:t>10/20/2022 </a:t>
            </a:r>
            <a:r>
              <a:rPr sz="900" spc="-10" dirty="0">
                <a:solidFill>
                  <a:srgbClr val="E9E9EB"/>
                </a:solidFill>
                <a:latin typeface="Arial"/>
                <a:cs typeface="Arial"/>
                <a:hlinkClick r:id="rId15"/>
              </a:rPr>
              <a:t>www.SquareMeals.org</a:t>
            </a:r>
            <a:endParaRPr sz="900" dirty="0">
              <a:latin typeface="Arial"/>
              <a:cs typeface="Arial"/>
            </a:endParaRPr>
          </a:p>
        </p:txBody>
      </p:sp>
      <p:sp>
        <p:nvSpPr>
          <p:cNvPr id="20" name="TextBox 19">
            <a:extLst>
              <a:ext uri="{FF2B5EF4-FFF2-40B4-BE49-F238E27FC236}">
                <a16:creationId xmlns:a16="http://schemas.microsoft.com/office/drawing/2014/main" id="{0A966483-85F3-A98F-98CD-175A4BA5C593}"/>
              </a:ext>
            </a:extLst>
          </p:cNvPr>
          <p:cNvSpPr txBox="1"/>
          <p:nvPr/>
        </p:nvSpPr>
        <p:spPr>
          <a:xfrm>
            <a:off x="4041712" y="4267200"/>
            <a:ext cx="3654488" cy="1569660"/>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Aloha Parents! </a:t>
            </a:r>
            <a:r>
              <a:rPr lang="en-US" sz="1600" dirty="0">
                <a:latin typeface="Arial" panose="020B0604020202020204" pitchFamily="34" charset="0"/>
                <a:cs typeface="Arial" panose="020B0604020202020204" pitchFamily="34" charset="0"/>
              </a:rPr>
              <a:t>Check out our flyer to learn how you can get involved in National School Breakfast Week, March 4-8! Visit </a:t>
            </a:r>
            <a:r>
              <a:rPr lang="en-US" sz="1600" dirty="0">
                <a:latin typeface="Arial" panose="020B0604020202020204" pitchFamily="34" charset="0"/>
                <a:cs typeface="Arial" panose="020B0604020202020204" pitchFamily="34" charset="0"/>
                <a:hlinkClick r:id="rId16"/>
              </a:rPr>
              <a:t>www.SquareMeals.org/SBW</a:t>
            </a:r>
            <a:r>
              <a:rPr lang="en-US" sz="1600" dirty="0">
                <a:latin typeface="Arial" panose="020B0604020202020204" pitchFamily="34" charset="0"/>
                <a:cs typeface="Arial" panose="020B0604020202020204" pitchFamily="34" charset="0"/>
              </a:rPr>
              <a:t> for more information. #TXSBW #NSBW</a:t>
            </a:r>
          </a:p>
        </p:txBody>
      </p:sp>
      <p:sp>
        <p:nvSpPr>
          <p:cNvPr id="21" name="TextBox 20">
            <a:extLst>
              <a:ext uri="{FF2B5EF4-FFF2-40B4-BE49-F238E27FC236}">
                <a16:creationId xmlns:a16="http://schemas.microsoft.com/office/drawing/2014/main" id="{FDD010ED-1B99-59D9-E608-8014FBC265DB}"/>
              </a:ext>
            </a:extLst>
          </p:cNvPr>
          <p:cNvSpPr txBox="1"/>
          <p:nvPr/>
        </p:nvSpPr>
        <p:spPr>
          <a:xfrm>
            <a:off x="4041712" y="6477000"/>
            <a:ext cx="3654488" cy="156966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Thank you for joining us during National School Breakfast Week (SBW) 2024! Check out our students having an epic time celebrating school breakfast! We look forward to NSBW 2025 - Mahalo! #TXSBW #NSBW</a:t>
            </a:r>
          </a:p>
        </p:txBody>
      </p:sp>
      <p:sp>
        <p:nvSpPr>
          <p:cNvPr id="22" name="TextBox 21">
            <a:extLst>
              <a:ext uri="{FF2B5EF4-FFF2-40B4-BE49-F238E27FC236}">
                <a16:creationId xmlns:a16="http://schemas.microsoft.com/office/drawing/2014/main" id="{EBEBE579-74DC-DF9F-FDE1-818DEEC643E6}"/>
              </a:ext>
            </a:extLst>
          </p:cNvPr>
          <p:cNvSpPr txBox="1"/>
          <p:nvPr/>
        </p:nvSpPr>
        <p:spPr>
          <a:xfrm>
            <a:off x="4041712" y="1774370"/>
            <a:ext cx="3730688" cy="2062103"/>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Don’t Wipe Out </a:t>
            </a:r>
            <a:r>
              <a:rPr lang="en-US" sz="1600" dirty="0">
                <a:latin typeface="Arial" panose="020B0604020202020204" pitchFamily="34" charset="0"/>
                <a:cs typeface="Arial" panose="020B0604020202020204" pitchFamily="34" charset="0"/>
              </a:rPr>
              <a:t>– remember to join us for breakfast as we celebrate National School Breakfast Week! Be sure to say “Mahalo” to the school nutrition professionals at your school to show appreciation for their hard work in providing students with nutritious school meals!  #TXSBW #NSBW</a:t>
            </a:r>
          </a:p>
        </p:txBody>
      </p:sp>
      <p:pic>
        <p:nvPicPr>
          <p:cNvPr id="31" name="Picture 30" descr="A surfboard on a beach&#10;&#10;Description automatically generated">
            <a:extLst>
              <a:ext uri="{FF2B5EF4-FFF2-40B4-BE49-F238E27FC236}">
                <a16:creationId xmlns:a16="http://schemas.microsoft.com/office/drawing/2014/main" id="{F0F9EACD-222F-4084-BD0B-A4ADA08B2AE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1109" y="1573982"/>
            <a:ext cx="2221992" cy="2221992"/>
          </a:xfrm>
          <a:prstGeom prst="rect">
            <a:avLst/>
          </a:prstGeom>
        </p:spPr>
      </p:pic>
      <p:pic>
        <p:nvPicPr>
          <p:cNvPr id="33" name="Picture 32" descr="A poster with text and images&#10;&#10;Description automatically generated">
            <a:extLst>
              <a:ext uri="{FF2B5EF4-FFF2-40B4-BE49-F238E27FC236}">
                <a16:creationId xmlns:a16="http://schemas.microsoft.com/office/drawing/2014/main" id="{3EB0348A-3237-AB0D-367B-504A20D4710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2563" y="4027934"/>
            <a:ext cx="1602437" cy="2073742"/>
          </a:xfrm>
          <a:prstGeom prst="rect">
            <a:avLst/>
          </a:prstGeom>
        </p:spPr>
      </p:pic>
      <p:pic>
        <p:nvPicPr>
          <p:cNvPr id="35" name="Picture 34" descr="A poster with text on it&#10;&#10;Description automatically generated">
            <a:extLst>
              <a:ext uri="{FF2B5EF4-FFF2-40B4-BE49-F238E27FC236}">
                <a16:creationId xmlns:a16="http://schemas.microsoft.com/office/drawing/2014/main" id="{BBE81E83-4D9E-DC39-3CD6-B3FA116AC7B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2373" y="4038193"/>
            <a:ext cx="1591427" cy="2059494"/>
          </a:xfrm>
          <a:prstGeom prst="rect">
            <a:avLst/>
          </a:prstGeom>
        </p:spPr>
      </p:pic>
      <p:pic>
        <p:nvPicPr>
          <p:cNvPr id="39" name="Picture 38" descr="A poster for a school breakfast&#10;&#10;Description automatically generated">
            <a:extLst>
              <a:ext uri="{FF2B5EF4-FFF2-40B4-BE49-F238E27FC236}">
                <a16:creationId xmlns:a16="http://schemas.microsoft.com/office/drawing/2014/main" id="{3D7F5E2B-CE4B-6D58-2A37-AA5A2FAD0DD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5708" y="6295105"/>
            <a:ext cx="2030297" cy="2030297"/>
          </a:xfrm>
          <a:prstGeom prst="rect">
            <a:avLst/>
          </a:prstGeom>
        </p:spPr>
      </p:pic>
    </p:spTree>
    <p:extLst>
      <p:ext uri="{BB962C8B-B14F-4D97-AF65-F5344CB8AC3E}">
        <p14:creationId xmlns:p14="http://schemas.microsoft.com/office/powerpoint/2010/main" val="2079581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2886</TotalTime>
  <Words>777</Words>
  <Application>Microsoft Office PowerPoint</Application>
  <PresentationFormat>Custom</PresentationFormat>
  <Paragraphs>49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Arial Narrow</vt:lpstr>
      <vt:lpstr>Rockwell</vt:lpstr>
      <vt:lpstr>Office Theme</vt:lpstr>
      <vt:lpstr>Social Media Assistance Packet</vt:lpstr>
      <vt:lpstr>Copy-and-Paste</vt:lpstr>
      <vt:lpstr>Copy-and-Paste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Esmeralda Medrano</cp:lastModifiedBy>
  <cp:revision>16</cp:revision>
  <dcterms:created xsi:type="dcterms:W3CDTF">2023-08-08T17:55:17Z</dcterms:created>
  <dcterms:modified xsi:type="dcterms:W3CDTF">2024-01-10T14:24:04Z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2022-10-20T00:00:00Z</vt:filetime>
  </property>
  <property fmtid="{D5CDD505-2E9C-101B-9397-08002B2CF9AE}" pid="3" name="Creator">
    <vt:lpwstr>Acrobat PDFMaker 22 for PowerPoint</vt:lpwstr>
  </property>
  <property fmtid="{D5CDD505-2E9C-101B-9397-08002B2CF9AE}" pid="4" name="LastSaved">
    <vt:filetime>2023-08-08T00:00:00Z</vt:filetime>
  </property>
  <property fmtid="{D5CDD505-2E9C-101B-9397-08002B2CF9AE}" pid="5" name="Producer">
    <vt:lpwstr>Adobe PDF Library 22.3.34</vt:lpwstr>
  </property>
</Properties>
</file>